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handoutMasterIdLst>
    <p:handoutMasterId r:id="rId40"/>
  </p:handoutMasterIdLst>
  <p:sldIdLst>
    <p:sldId id="348" r:id="rId2"/>
    <p:sldId id="351" r:id="rId3"/>
    <p:sldId id="352" r:id="rId4"/>
    <p:sldId id="354" r:id="rId5"/>
    <p:sldId id="358" r:id="rId6"/>
    <p:sldId id="341" r:id="rId7"/>
    <p:sldId id="343" r:id="rId8"/>
    <p:sldId id="342" r:id="rId9"/>
    <p:sldId id="359" r:id="rId10"/>
    <p:sldId id="306" r:id="rId11"/>
    <p:sldId id="329" r:id="rId12"/>
    <p:sldId id="303" r:id="rId13"/>
    <p:sldId id="305" r:id="rId14"/>
    <p:sldId id="356" r:id="rId15"/>
    <p:sldId id="355" r:id="rId16"/>
    <p:sldId id="357" r:id="rId17"/>
    <p:sldId id="308" r:id="rId18"/>
    <p:sldId id="276" r:id="rId19"/>
    <p:sldId id="312" r:id="rId20"/>
    <p:sldId id="349" r:id="rId21"/>
    <p:sldId id="258" r:id="rId22"/>
    <p:sldId id="340" r:id="rId23"/>
    <p:sldId id="344" r:id="rId24"/>
    <p:sldId id="345" r:id="rId25"/>
    <p:sldId id="346" r:id="rId26"/>
    <p:sldId id="321" r:id="rId27"/>
    <p:sldId id="322" r:id="rId28"/>
    <p:sldId id="323" r:id="rId29"/>
    <p:sldId id="324" r:id="rId30"/>
    <p:sldId id="325" r:id="rId31"/>
    <p:sldId id="326" r:id="rId32"/>
    <p:sldId id="327" r:id="rId33"/>
    <p:sldId id="319" r:id="rId34"/>
    <p:sldId id="313" r:id="rId35"/>
    <p:sldId id="338" r:id="rId36"/>
    <p:sldId id="339" r:id="rId37"/>
    <p:sldId id="33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ILEY, Charlotte (CENTRAL AND NORTH WEST LONDON NHS FOUNDATION TRUST)" initials="BC(ANWLNFT" lastIdx="3" clrIdx="0">
    <p:extLst>
      <p:ext uri="{19B8F6BF-5375-455C-9EA6-DF929625EA0E}">
        <p15:presenceInfo xmlns:p15="http://schemas.microsoft.com/office/powerpoint/2012/main" userId="S-1-5-21-4258197046-2950697021-1640503629-700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4678"/>
    <a:srgbClr val="00B8B3"/>
    <a:srgbClr val="4B429B"/>
    <a:srgbClr val="2A90C0"/>
    <a:srgbClr val="853E9A"/>
    <a:srgbClr val="F9A50E"/>
    <a:srgbClr val="D5FF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21" autoAdjust="0"/>
    <p:restoredTop sz="94660"/>
  </p:normalViewPr>
  <p:slideViewPr>
    <p:cSldViewPr>
      <p:cViewPr varScale="1">
        <p:scale>
          <a:sx n="61" d="100"/>
          <a:sy n="61" d="100"/>
        </p:scale>
        <p:origin x="1044"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7DB39E-C8D0-42BD-BB68-281E18C3AAEE}" type="datetimeFigureOut">
              <a:rPr lang="en-GB" smtClean="0"/>
              <a:t>25/11/2021</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1A67A8-FA7D-4D12-BCD0-58DBEFABDF3E}" type="slidenum">
              <a:rPr lang="en-GB" smtClean="0"/>
              <a:t>‹#›</a:t>
            </a:fld>
            <a:endParaRPr lang="en-GB"/>
          </a:p>
        </p:txBody>
      </p:sp>
    </p:spTree>
    <p:extLst>
      <p:ext uri="{BB962C8B-B14F-4D97-AF65-F5344CB8AC3E}">
        <p14:creationId xmlns:p14="http://schemas.microsoft.com/office/powerpoint/2010/main" val="22112451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6BFEC9-5A8C-4817-8B8F-59A3F3EB2ECC}" type="datetimeFigureOut">
              <a:rPr lang="en-GB" smtClean="0"/>
              <a:t>25/11/2021</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BD2CB2-BBBF-4505-BB0A-F6BB45720F16}" type="slidenum">
              <a:rPr lang="en-GB" smtClean="0"/>
              <a:t>‹#›</a:t>
            </a:fld>
            <a:endParaRPr lang="en-GB"/>
          </a:p>
        </p:txBody>
      </p:sp>
    </p:spTree>
    <p:extLst>
      <p:ext uri="{BB962C8B-B14F-4D97-AF65-F5344CB8AC3E}">
        <p14:creationId xmlns:p14="http://schemas.microsoft.com/office/powerpoint/2010/main" val="96179528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BD2CB2-BBBF-4505-BB0A-F6BB45720F16}" type="slidenum">
              <a:rPr lang="en-GB" smtClean="0"/>
              <a:t>13</a:t>
            </a:fld>
            <a:endParaRPr lang="en-GB"/>
          </a:p>
        </p:txBody>
      </p:sp>
    </p:spTree>
    <p:extLst>
      <p:ext uri="{BB962C8B-B14F-4D97-AF65-F5344CB8AC3E}">
        <p14:creationId xmlns:p14="http://schemas.microsoft.com/office/powerpoint/2010/main" val="2996196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3BD2CB2-BBBF-4505-BB0A-F6BB45720F16}" type="slidenum">
              <a:rPr lang="en-GB" smtClean="0"/>
              <a:t>15</a:t>
            </a:fld>
            <a:endParaRPr lang="en-GB"/>
          </a:p>
        </p:txBody>
      </p:sp>
    </p:spTree>
    <p:extLst>
      <p:ext uri="{BB962C8B-B14F-4D97-AF65-F5344CB8AC3E}">
        <p14:creationId xmlns:p14="http://schemas.microsoft.com/office/powerpoint/2010/main" val="16127511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NW London ICS)">
    <p:spTree>
      <p:nvGrpSpPr>
        <p:cNvPr id="1" name=""/>
        <p:cNvGrpSpPr/>
        <p:nvPr/>
      </p:nvGrpSpPr>
      <p:grpSpPr>
        <a:xfrm>
          <a:off x="0" y="0"/>
          <a:ext cx="0" cy="0"/>
          <a:chOff x="0" y="0"/>
          <a:chExt cx="0" cy="0"/>
        </a:xfrm>
      </p:grpSpPr>
      <p:sp>
        <p:nvSpPr>
          <p:cNvPr id="7" name="Rectangle 6"/>
          <p:cNvSpPr/>
          <p:nvPr userDrawn="1"/>
        </p:nvSpPr>
        <p:spPr>
          <a:xfrm>
            <a:off x="0" y="1080120"/>
            <a:ext cx="12192000" cy="5805264"/>
          </a:xfrm>
          <a:prstGeom prst="rect">
            <a:avLst/>
          </a:prstGeom>
          <a:solidFill>
            <a:srgbClr val="4B429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p:cNvSpPr>
            <a:spLocks noGrp="1"/>
          </p:cNvSpPr>
          <p:nvPr>
            <p:ph type="ctrTitle"/>
          </p:nvPr>
        </p:nvSpPr>
        <p:spPr>
          <a:xfrm>
            <a:off x="1524000" y="2202483"/>
            <a:ext cx="9144000" cy="2387600"/>
          </a:xfrm>
        </p:spPr>
        <p:txBody>
          <a:bodyPr anchor="b"/>
          <a:lstStyle>
            <a:lvl1pPr algn="ctr">
              <a:defRPr sz="6000">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24000" y="4682158"/>
            <a:ext cx="9144000" cy="90708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endParaRPr lang="en-GB" dirty="0"/>
          </a:p>
        </p:txBody>
      </p:sp>
      <p:cxnSp>
        <p:nvCxnSpPr>
          <p:cNvPr id="26" name="Straight Connector 25"/>
          <p:cNvCxnSpPr/>
          <p:nvPr userDrawn="1"/>
        </p:nvCxnSpPr>
        <p:spPr>
          <a:xfrm flipV="1">
            <a:off x="3875" y="988048"/>
            <a:ext cx="2952328" cy="4173"/>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flipV="1">
            <a:off x="3100219" y="985962"/>
            <a:ext cx="2952328" cy="4173"/>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flipV="1">
            <a:off x="6196561" y="985962"/>
            <a:ext cx="2952328" cy="4173"/>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flipV="1">
            <a:off x="9264352" y="983876"/>
            <a:ext cx="2952328" cy="4173"/>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pic>
        <p:nvPicPr>
          <p:cNvPr id="33" name="Picture 32" descr="C:\Users\abrjes\AppData\Local\Microsoft\Windows\INetCache\Content.Outlook\JXQ15T3X\NWL-ICS-logo-high-res.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40418" y="87479"/>
            <a:ext cx="2233639" cy="744546"/>
          </a:xfrm>
          <a:prstGeom prst="rect">
            <a:avLst/>
          </a:prstGeom>
          <a:noFill/>
          <a:ln>
            <a:noFill/>
          </a:ln>
        </p:spPr>
      </p:pic>
    </p:spTree>
    <p:extLst>
      <p:ext uri="{BB962C8B-B14F-4D97-AF65-F5344CB8AC3E}">
        <p14:creationId xmlns:p14="http://schemas.microsoft.com/office/powerpoint/2010/main" val="22420595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tandard slide (NW London ICS)">
    <p:spTree>
      <p:nvGrpSpPr>
        <p:cNvPr id="1" name=""/>
        <p:cNvGrpSpPr/>
        <p:nvPr/>
      </p:nvGrpSpPr>
      <p:grpSpPr>
        <a:xfrm>
          <a:off x="0" y="0"/>
          <a:ext cx="0" cy="0"/>
          <a:chOff x="0" y="0"/>
          <a:chExt cx="0" cy="0"/>
        </a:xfrm>
      </p:grpSpPr>
      <p:sp>
        <p:nvSpPr>
          <p:cNvPr id="3" name="Content Placeholder 2"/>
          <p:cNvSpPr>
            <a:spLocks noGrp="1"/>
          </p:cNvSpPr>
          <p:nvPr>
            <p:ph idx="1"/>
          </p:nvPr>
        </p:nvSpPr>
        <p:spPr>
          <a:xfrm>
            <a:off x="397989" y="1397238"/>
            <a:ext cx="11386643" cy="44800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E76F84FA-B8EB-462F-97BA-032CB76B4E3A}" type="slidenum">
              <a:rPr lang="en-GB" smtClean="0"/>
              <a:t>‹#›</a:t>
            </a:fld>
            <a:endParaRPr lang="en-GB"/>
          </a:p>
        </p:txBody>
      </p:sp>
      <p:sp>
        <p:nvSpPr>
          <p:cNvPr id="7" name="Rectangle 6"/>
          <p:cNvSpPr/>
          <p:nvPr userDrawn="1"/>
        </p:nvSpPr>
        <p:spPr>
          <a:xfrm>
            <a:off x="0" y="0"/>
            <a:ext cx="12192000" cy="1196752"/>
          </a:xfrm>
          <a:prstGeom prst="rect">
            <a:avLst/>
          </a:prstGeom>
          <a:solidFill>
            <a:srgbClr val="4B429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p:cNvSpPr>
            <a:spLocks noGrp="1"/>
          </p:cNvSpPr>
          <p:nvPr>
            <p:ph type="title" hasCustomPrompt="1"/>
          </p:nvPr>
        </p:nvSpPr>
        <p:spPr>
          <a:xfrm>
            <a:off x="407368" y="326582"/>
            <a:ext cx="11377264" cy="543595"/>
          </a:xfrm>
        </p:spPr>
        <p:txBody>
          <a:bodyPr/>
          <a:lstStyle>
            <a:lvl1pPr>
              <a:defRPr>
                <a:solidFill>
                  <a:schemeClr val="bg1"/>
                </a:solidFill>
              </a:defRPr>
            </a:lvl1pPr>
          </a:lstStyle>
          <a:p>
            <a:r>
              <a:rPr lang="en-US" dirty="0"/>
              <a:t>Click to edit title</a:t>
            </a:r>
            <a:endParaRPr lang="en-GB" dirty="0"/>
          </a:p>
        </p:txBody>
      </p:sp>
      <p:cxnSp>
        <p:nvCxnSpPr>
          <p:cNvPr id="8" name="Straight Connector 7"/>
          <p:cNvCxnSpPr/>
          <p:nvPr userDrawn="1"/>
        </p:nvCxnSpPr>
        <p:spPr>
          <a:xfrm flipV="1">
            <a:off x="13836" y="6081932"/>
            <a:ext cx="2952328" cy="4173"/>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3110180" y="6079845"/>
            <a:ext cx="2952328" cy="4173"/>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6206524" y="6079845"/>
            <a:ext cx="2952328" cy="4173"/>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9274313" y="6077758"/>
            <a:ext cx="2952328" cy="4173"/>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721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ub heading (NW London IC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76F84FA-B8EB-462F-97BA-032CB76B4E3A}" type="slidenum">
              <a:rPr lang="en-GB" smtClean="0"/>
              <a:t>‹#›</a:t>
            </a:fld>
            <a:endParaRPr lang="en-GB"/>
          </a:p>
        </p:txBody>
      </p:sp>
      <p:sp>
        <p:nvSpPr>
          <p:cNvPr id="7" name="Rectangle 6"/>
          <p:cNvSpPr/>
          <p:nvPr userDrawn="1"/>
        </p:nvSpPr>
        <p:spPr>
          <a:xfrm>
            <a:off x="0" y="1196752"/>
            <a:ext cx="12192000" cy="3600401"/>
          </a:xfrm>
          <a:prstGeom prst="rect">
            <a:avLst/>
          </a:prstGeom>
          <a:solidFill>
            <a:srgbClr val="4B429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p:cNvSpPr>
            <a:spLocks noGrp="1"/>
          </p:cNvSpPr>
          <p:nvPr>
            <p:ph type="title" hasCustomPrompt="1"/>
          </p:nvPr>
        </p:nvSpPr>
        <p:spPr>
          <a:xfrm>
            <a:off x="407368" y="1523327"/>
            <a:ext cx="11377264" cy="1329606"/>
          </a:xfrm>
        </p:spPr>
        <p:txBody>
          <a:bodyPr/>
          <a:lstStyle>
            <a:lvl1pPr>
              <a:defRPr>
                <a:solidFill>
                  <a:schemeClr val="bg1"/>
                </a:solidFill>
              </a:defRPr>
            </a:lvl1pPr>
          </a:lstStyle>
          <a:p>
            <a:r>
              <a:rPr lang="en-US" dirty="0"/>
              <a:t>Click to add sub-heading</a:t>
            </a:r>
            <a:endParaRPr lang="en-GB" dirty="0"/>
          </a:p>
        </p:txBody>
      </p:sp>
      <p:cxnSp>
        <p:nvCxnSpPr>
          <p:cNvPr id="12" name="Straight Connector 11"/>
          <p:cNvCxnSpPr/>
          <p:nvPr userDrawn="1"/>
        </p:nvCxnSpPr>
        <p:spPr>
          <a:xfrm flipV="1">
            <a:off x="13836" y="6081932"/>
            <a:ext cx="2952328" cy="4173"/>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V="1">
            <a:off x="3110180" y="6079845"/>
            <a:ext cx="2952328" cy="4173"/>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flipV="1">
            <a:off x="6206524" y="6079845"/>
            <a:ext cx="2952328" cy="4173"/>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flipV="1">
            <a:off x="9274313" y="6077758"/>
            <a:ext cx="2952328" cy="4173"/>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6012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Standard slide (NW London IC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l">
              <a:defRPr>
                <a:solidFill>
                  <a:schemeClr val="bg1"/>
                </a:solidFill>
              </a:defRPr>
            </a:lvl1pPr>
          </a:lstStyle>
          <a:p>
            <a:fld id="{E76F84FA-B8EB-462F-97BA-032CB76B4E3A}" type="slidenum">
              <a:rPr lang="en-GB" smtClean="0"/>
              <a:pPr/>
              <a:t>‹#›</a:t>
            </a:fld>
            <a:endParaRPr lang="en-GB"/>
          </a:p>
        </p:txBody>
      </p:sp>
      <p:sp>
        <p:nvSpPr>
          <p:cNvPr id="7" name="Rectangle 6"/>
          <p:cNvSpPr/>
          <p:nvPr userDrawn="1"/>
        </p:nvSpPr>
        <p:spPr>
          <a:xfrm>
            <a:off x="0" y="5190"/>
            <a:ext cx="6168008" cy="6858000"/>
          </a:xfrm>
          <a:prstGeom prst="rect">
            <a:avLst/>
          </a:prstGeom>
          <a:solidFill>
            <a:srgbClr val="4B429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2" name="Title 1"/>
          <p:cNvSpPr>
            <a:spLocks noGrp="1"/>
          </p:cNvSpPr>
          <p:nvPr>
            <p:ph type="title" hasCustomPrompt="1"/>
          </p:nvPr>
        </p:nvSpPr>
        <p:spPr>
          <a:xfrm>
            <a:off x="407368" y="326582"/>
            <a:ext cx="11377264" cy="543595"/>
          </a:xfrm>
        </p:spPr>
        <p:txBody>
          <a:bodyPr/>
          <a:lstStyle>
            <a:lvl1pPr>
              <a:defRPr>
                <a:solidFill>
                  <a:schemeClr val="bg1"/>
                </a:solidFill>
              </a:defRPr>
            </a:lvl1pPr>
          </a:lstStyle>
          <a:p>
            <a:r>
              <a:rPr lang="en-US" dirty="0"/>
              <a:t>Click to edit title</a:t>
            </a:r>
            <a:endParaRPr lang="en-GB" dirty="0"/>
          </a:p>
        </p:txBody>
      </p:sp>
      <p:cxnSp>
        <p:nvCxnSpPr>
          <p:cNvPr id="8" name="Straight Connector 7"/>
          <p:cNvCxnSpPr/>
          <p:nvPr userDrawn="1"/>
        </p:nvCxnSpPr>
        <p:spPr>
          <a:xfrm flipV="1">
            <a:off x="13836" y="6081932"/>
            <a:ext cx="2952328" cy="4173"/>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3110180" y="6079845"/>
            <a:ext cx="2952328" cy="4173"/>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6206524" y="6079845"/>
            <a:ext cx="2952328" cy="4173"/>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9274313" y="6077758"/>
            <a:ext cx="2952328" cy="4173"/>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5126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tandard slide title no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76F84FA-B8EB-462F-97BA-032CB76B4E3A}" type="slidenum">
              <a:rPr lang="en-GB" smtClean="0"/>
              <a:t>‹#›</a:t>
            </a:fld>
            <a:endParaRPr lang="en-GB" dirty="0"/>
          </a:p>
        </p:txBody>
      </p:sp>
      <p:sp>
        <p:nvSpPr>
          <p:cNvPr id="7" name="Rectangle 6"/>
          <p:cNvSpPr/>
          <p:nvPr userDrawn="1"/>
        </p:nvSpPr>
        <p:spPr>
          <a:xfrm>
            <a:off x="0" y="0"/>
            <a:ext cx="12192000" cy="1196752"/>
          </a:xfrm>
          <a:prstGeom prst="rect">
            <a:avLst/>
          </a:prstGeom>
          <a:solidFill>
            <a:srgbClr val="4B429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sp>
        <p:nvSpPr>
          <p:cNvPr id="2" name="Title 1"/>
          <p:cNvSpPr>
            <a:spLocks noGrp="1"/>
          </p:cNvSpPr>
          <p:nvPr>
            <p:ph type="title" hasCustomPrompt="1"/>
          </p:nvPr>
        </p:nvSpPr>
        <p:spPr>
          <a:xfrm>
            <a:off x="407368" y="326582"/>
            <a:ext cx="11377264" cy="543595"/>
          </a:xfrm>
        </p:spPr>
        <p:txBody>
          <a:bodyPr>
            <a:normAutofit/>
          </a:bodyPr>
          <a:lstStyle>
            <a:lvl1pPr>
              <a:defRPr sz="2000">
                <a:solidFill>
                  <a:schemeClr val="bg1"/>
                </a:solidFill>
              </a:defRPr>
            </a:lvl1pPr>
          </a:lstStyle>
          <a:p>
            <a:r>
              <a:rPr lang="en-US" dirty="0"/>
              <a:t>Click to edit title</a:t>
            </a:r>
            <a:endParaRPr lang="en-GB" dirty="0"/>
          </a:p>
        </p:txBody>
      </p:sp>
      <p:cxnSp>
        <p:nvCxnSpPr>
          <p:cNvPr id="8" name="Straight Connector 7"/>
          <p:cNvCxnSpPr/>
          <p:nvPr userDrawn="1"/>
        </p:nvCxnSpPr>
        <p:spPr>
          <a:xfrm flipV="1">
            <a:off x="13836" y="6081932"/>
            <a:ext cx="2952328" cy="4173"/>
          </a:xfrm>
          <a:prstGeom prst="line">
            <a:avLst/>
          </a:prstGeom>
          <a:ln w="76200">
            <a:solidFill>
              <a:srgbClr val="F9A50E"/>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V="1">
            <a:off x="3110180" y="6079845"/>
            <a:ext cx="2952328" cy="4173"/>
          </a:xfrm>
          <a:prstGeom prst="line">
            <a:avLst/>
          </a:prstGeom>
          <a:ln w="76200">
            <a:solidFill>
              <a:srgbClr val="F24678"/>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V="1">
            <a:off x="6206524" y="6079845"/>
            <a:ext cx="2952328" cy="4173"/>
          </a:xfrm>
          <a:prstGeom prst="line">
            <a:avLst/>
          </a:prstGeom>
          <a:ln w="76200">
            <a:solidFill>
              <a:srgbClr val="853E9A"/>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V="1">
            <a:off x="9274313" y="6077758"/>
            <a:ext cx="2952328" cy="4173"/>
          </a:xfrm>
          <a:prstGeom prst="line">
            <a:avLst/>
          </a:prstGeom>
          <a:ln w="76200">
            <a:solidFill>
              <a:srgbClr val="2A9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87788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4724400" y="6486286"/>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76F84FA-B8EB-462F-97BA-032CB76B4E3A}" type="slidenum">
              <a:rPr lang="en-GB" smtClean="0"/>
              <a:pPr/>
              <a:t>‹#›</a:t>
            </a:fld>
            <a:endParaRPr lang="en-GB"/>
          </a:p>
        </p:txBody>
      </p:sp>
      <p:pic>
        <p:nvPicPr>
          <p:cNvPr id="8" name="Picture 7" descr="\\nwlondon.local\NWL\Communications\14. Logos, images and photos\Logos\NWLICS\NWL-ICS-logo-high-res.jpg"/>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9984433" y="6152907"/>
            <a:ext cx="2000251" cy="666750"/>
          </a:xfrm>
          <a:prstGeom prst="rect">
            <a:avLst/>
          </a:prstGeom>
          <a:noFill/>
          <a:ln>
            <a:noFill/>
          </a:ln>
        </p:spPr>
      </p:pic>
    </p:spTree>
    <p:extLst>
      <p:ext uri="{BB962C8B-B14F-4D97-AF65-F5344CB8AC3E}">
        <p14:creationId xmlns:p14="http://schemas.microsoft.com/office/powerpoint/2010/main" val="22136444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l" defTabSz="914377"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E2F643-567E-4E50-B7BD-F11673F44301}"/>
              </a:ext>
            </a:extLst>
          </p:cNvPr>
          <p:cNvSpPr txBox="1">
            <a:spLocks/>
          </p:cNvSpPr>
          <p:nvPr/>
        </p:nvSpPr>
        <p:spPr>
          <a:xfrm>
            <a:off x="0" y="1372005"/>
            <a:ext cx="12192000" cy="1135894"/>
          </a:xfrm>
          <a:prstGeom prst="rect">
            <a:avLst/>
          </a:prstGeom>
        </p:spPr>
        <p:txBody>
          <a:bodyPr vert="horz" lIns="91440" tIns="45720" rIns="91440" bIns="45720" rtlCol="0" anchor="b">
            <a:noAutofit/>
          </a:bodyPr>
          <a:lstStyle>
            <a:lvl1pPr algn="ctr" defTabSz="914377" rtl="0" eaLnBrk="1" latinLnBrk="0" hangingPunct="1">
              <a:lnSpc>
                <a:spcPct val="90000"/>
              </a:lnSpc>
              <a:spcBef>
                <a:spcPct val="0"/>
              </a:spcBef>
              <a:buNone/>
              <a:defRPr sz="6000" kern="1200">
                <a:solidFill>
                  <a:schemeClr val="bg1"/>
                </a:solidFill>
                <a:latin typeface="Arial" panose="020B0604020202020204" pitchFamily="34" charset="0"/>
                <a:ea typeface="+mj-ea"/>
                <a:cs typeface="Arial" panose="020B0604020202020204" pitchFamily="34" charset="0"/>
              </a:defRPr>
            </a:lvl1pPr>
          </a:lstStyle>
          <a:p>
            <a:r>
              <a:rPr lang="en-GB" sz="4000" dirty="0"/>
              <a:t>Workforce Update</a:t>
            </a:r>
          </a:p>
          <a:p>
            <a:r>
              <a:rPr lang="en-GB" sz="4000" dirty="0" smtClean="0"/>
              <a:t>JHOSC</a:t>
            </a:r>
            <a:endParaRPr lang="en-GB" sz="4000" dirty="0"/>
          </a:p>
        </p:txBody>
      </p:sp>
      <p:sp>
        <p:nvSpPr>
          <p:cNvPr id="4" name="TextBox 3"/>
          <p:cNvSpPr txBox="1"/>
          <p:nvPr/>
        </p:nvSpPr>
        <p:spPr>
          <a:xfrm>
            <a:off x="983432" y="2708920"/>
            <a:ext cx="10182852" cy="3570208"/>
          </a:xfrm>
          <a:prstGeom prst="rect">
            <a:avLst/>
          </a:prstGeom>
          <a:noFill/>
        </p:spPr>
        <p:txBody>
          <a:bodyPr wrap="square" rtlCol="0">
            <a:spAutoFit/>
          </a:bodyPr>
          <a:lstStyle/>
          <a:p>
            <a:r>
              <a:rPr lang="en-GB" sz="2800" dirty="0">
                <a:solidFill>
                  <a:schemeClr val="bg1"/>
                </a:solidFill>
                <a:latin typeface="Arial" panose="020B0604020202020204" pitchFamily="34" charset="0"/>
                <a:cs typeface="Arial" panose="020B0604020202020204" pitchFamily="34" charset="0"/>
              </a:rPr>
              <a:t>The </a:t>
            </a:r>
            <a:r>
              <a:rPr lang="en-GB" sz="2800" dirty="0" smtClean="0">
                <a:solidFill>
                  <a:schemeClr val="bg1"/>
                </a:solidFill>
                <a:latin typeface="Arial" panose="020B0604020202020204" pitchFamily="34" charset="0"/>
                <a:cs typeface="Arial" panose="020B0604020202020204" pitchFamily="34" charset="0"/>
              </a:rPr>
              <a:t>JHOSC </a:t>
            </a:r>
            <a:r>
              <a:rPr lang="en-GB" sz="2800" dirty="0">
                <a:solidFill>
                  <a:schemeClr val="bg1"/>
                </a:solidFill>
                <a:latin typeface="Arial" panose="020B0604020202020204" pitchFamily="34" charset="0"/>
                <a:cs typeface="Arial" panose="020B0604020202020204" pitchFamily="34" charset="0"/>
              </a:rPr>
              <a:t>are asked to:</a:t>
            </a:r>
          </a:p>
          <a:p>
            <a:pPr lvl="2" indent="-457200">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Note recent successes </a:t>
            </a:r>
          </a:p>
          <a:p>
            <a:pPr lvl="2" indent="-457200">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Note the performance changes specifically in absence and turnover trends and the mitigating actions being put in place through People Plan initiatives and locally across organisations to address them</a:t>
            </a:r>
          </a:p>
          <a:p>
            <a:pPr lvl="2" indent="-457200">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Note People Plan 6 key areas and specific achievements and progress </a:t>
            </a:r>
          </a:p>
          <a:p>
            <a:pPr lvl="2" indent="-457200">
              <a:buFont typeface="Arial" panose="020B0604020202020204" pitchFamily="34" charset="0"/>
              <a:buChar char="•"/>
            </a:pPr>
            <a:r>
              <a:rPr lang="en-GB" dirty="0" smtClean="0">
                <a:solidFill>
                  <a:schemeClr val="bg1"/>
                </a:solidFill>
                <a:latin typeface="Arial" panose="020B0604020202020204" pitchFamily="34" charset="0"/>
                <a:cs typeface="Arial" panose="020B0604020202020204" pitchFamily="34" charset="0"/>
              </a:rPr>
              <a:t>Support </a:t>
            </a:r>
            <a:r>
              <a:rPr lang="en-GB" dirty="0">
                <a:solidFill>
                  <a:schemeClr val="bg1"/>
                </a:solidFill>
                <a:latin typeface="Arial" panose="020B0604020202020204" pitchFamily="34" charset="0"/>
                <a:cs typeface="Arial" panose="020B0604020202020204" pitchFamily="34" charset="0"/>
              </a:rPr>
              <a:t>the collaborative approach for creation of the ICS values and behaviours framework as it develops</a:t>
            </a:r>
          </a:p>
          <a:p>
            <a:pPr lvl="2" indent="-457200">
              <a:buFont typeface="Arial" panose="020B0604020202020204" pitchFamily="34" charset="0"/>
              <a:buChar char="•"/>
            </a:pPr>
            <a:r>
              <a:rPr lang="en-GB" dirty="0">
                <a:solidFill>
                  <a:schemeClr val="bg1"/>
                </a:solidFill>
                <a:latin typeface="Arial" panose="020B0604020202020204" pitchFamily="34" charset="0"/>
                <a:cs typeface="Arial" panose="020B0604020202020204" pitchFamily="34" charset="0"/>
              </a:rPr>
              <a:t>Note the 10 people functions for the ICS and progress made in transitioning to an ICS people function</a:t>
            </a:r>
          </a:p>
          <a:p>
            <a:pPr lvl="2" indent="-457200">
              <a:buFont typeface="Arial" panose="020B0604020202020204" pitchFamily="34" charset="0"/>
              <a:buChar char="•"/>
            </a:pPr>
            <a:r>
              <a:rPr lang="en-GB" smtClean="0">
                <a:solidFill>
                  <a:schemeClr val="bg1"/>
                </a:solidFill>
                <a:latin typeface="Arial" panose="020B0604020202020204" pitchFamily="34" charset="0"/>
                <a:cs typeface="Arial" panose="020B0604020202020204" pitchFamily="34" charset="0"/>
              </a:rPr>
              <a:t>Support </a:t>
            </a:r>
            <a:r>
              <a:rPr lang="en-GB" dirty="0">
                <a:solidFill>
                  <a:schemeClr val="bg1"/>
                </a:solidFill>
                <a:latin typeface="Arial" panose="020B0604020202020204" pitchFamily="34" charset="0"/>
                <a:cs typeface="Arial" panose="020B0604020202020204" pitchFamily="34" charset="0"/>
              </a:rPr>
              <a:t>the development and resourcing of a workforce programme for primary care and social care </a:t>
            </a:r>
          </a:p>
        </p:txBody>
      </p:sp>
      <p:sp>
        <p:nvSpPr>
          <p:cNvPr id="5" name="TextBox 4"/>
          <p:cNvSpPr txBox="1"/>
          <p:nvPr/>
        </p:nvSpPr>
        <p:spPr>
          <a:xfrm>
            <a:off x="7536160" y="6488668"/>
            <a:ext cx="4480597" cy="369332"/>
          </a:xfrm>
          <a:prstGeom prst="rect">
            <a:avLst/>
          </a:prstGeom>
          <a:noFill/>
        </p:spPr>
        <p:txBody>
          <a:bodyPr wrap="square" rtlCol="0">
            <a:spAutoFit/>
          </a:bodyPr>
          <a:lstStyle/>
          <a:p>
            <a:r>
              <a:rPr lang="en-GB" i="1" dirty="0">
                <a:solidFill>
                  <a:schemeClr val="bg1"/>
                </a:solidFill>
                <a:latin typeface="Arial" panose="020B0604020202020204" pitchFamily="34" charset="0"/>
                <a:cs typeface="Arial" panose="020B0604020202020204" pitchFamily="34" charset="0"/>
              </a:rPr>
              <a:t>Charlotte Bailey  |  </a:t>
            </a:r>
            <a:r>
              <a:rPr lang="en-GB" i="1" dirty="0" smtClean="0">
                <a:solidFill>
                  <a:schemeClr val="bg1"/>
                </a:solidFill>
                <a:latin typeface="Arial" panose="020B0604020202020204" pitchFamily="34" charset="0"/>
                <a:cs typeface="Arial" panose="020B0604020202020204" pitchFamily="34" charset="0"/>
              </a:rPr>
              <a:t>14</a:t>
            </a:r>
            <a:r>
              <a:rPr lang="en-GB" i="1" dirty="0" smtClean="0">
                <a:solidFill>
                  <a:schemeClr val="bg1"/>
                </a:solidFill>
                <a:latin typeface="Arial" panose="020B0604020202020204" pitchFamily="34" charset="0"/>
                <a:cs typeface="Arial" panose="020B0604020202020204" pitchFamily="34" charset="0"/>
              </a:rPr>
              <a:t> December </a:t>
            </a:r>
            <a:r>
              <a:rPr lang="en-GB" i="1" dirty="0" smtClean="0">
                <a:solidFill>
                  <a:schemeClr val="bg1"/>
                </a:solidFill>
                <a:latin typeface="Arial" panose="020B0604020202020204" pitchFamily="34" charset="0"/>
                <a:cs typeface="Arial" panose="020B0604020202020204" pitchFamily="34" charset="0"/>
              </a:rPr>
              <a:t>2021</a:t>
            </a:r>
            <a:endParaRPr lang="en-GB"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8115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lvl="0">
              <a:buFont typeface="Wingdings" panose="05000000000000000000" pitchFamily="2" charset="2"/>
              <a:buChar char="Ø"/>
            </a:pPr>
            <a:r>
              <a:rPr lang="en-GB" sz="1800" b="1" dirty="0"/>
              <a:t>Awards and recognition</a:t>
            </a:r>
            <a:r>
              <a:rPr lang="en-GB" sz="1800" dirty="0"/>
              <a:t>: Keeping Well Programme: positive practice recognition in Mental Health award and finalists for BMJ and the HSJ Value awards </a:t>
            </a:r>
          </a:p>
          <a:p>
            <a:pPr lvl="0">
              <a:buFont typeface="Wingdings" panose="05000000000000000000" pitchFamily="2" charset="2"/>
              <a:buChar char="Ø"/>
            </a:pPr>
            <a:r>
              <a:rPr lang="en-GB" sz="1800" b="1" dirty="0"/>
              <a:t>Bids and funding</a:t>
            </a:r>
            <a:r>
              <a:rPr lang="en-GB" sz="1800" dirty="0"/>
              <a:t>: the money we have drawn in by working together is over £2m </a:t>
            </a:r>
          </a:p>
          <a:p>
            <a:pPr lvl="0">
              <a:buFont typeface="Wingdings" panose="05000000000000000000" pitchFamily="2" charset="2"/>
              <a:buChar char="Ø"/>
            </a:pPr>
            <a:r>
              <a:rPr lang="en-GB" sz="1800" b="1" dirty="0"/>
              <a:t>Growing OH</a:t>
            </a:r>
            <a:r>
              <a:rPr lang="en-GB" sz="1800" dirty="0"/>
              <a:t>: national recognition of the NWL programme with an award of funding of £500k to continue and share </a:t>
            </a:r>
            <a:r>
              <a:rPr lang="en-GB" sz="1800" dirty="0" smtClean="0"/>
              <a:t>learning </a:t>
            </a:r>
            <a:endParaRPr lang="en-GB" sz="1800" dirty="0"/>
          </a:p>
          <a:p>
            <a:pPr lvl="0">
              <a:buFont typeface="Wingdings" panose="05000000000000000000" pitchFamily="2" charset="2"/>
              <a:buChar char="Ø"/>
            </a:pPr>
            <a:r>
              <a:rPr lang="en-GB" sz="1800" b="1" dirty="0"/>
              <a:t>Leadership Ladder Programme</a:t>
            </a:r>
            <a:r>
              <a:rPr lang="en-GB" sz="1800" dirty="0"/>
              <a:t>: is one of first to take regional positive action with placements starting 18</a:t>
            </a:r>
            <a:r>
              <a:rPr lang="en-GB" sz="1800" baseline="30000" dirty="0"/>
              <a:t>th</a:t>
            </a:r>
            <a:r>
              <a:rPr lang="en-GB" sz="1800" dirty="0"/>
              <a:t> October </a:t>
            </a:r>
          </a:p>
          <a:p>
            <a:pPr lvl="0">
              <a:buFont typeface="Wingdings" panose="05000000000000000000" pitchFamily="2" charset="2"/>
              <a:buChar char="Ø"/>
            </a:pPr>
            <a:r>
              <a:rPr lang="en-GB" sz="1800" b="1" dirty="0"/>
              <a:t>Compassionate Leadership Programme</a:t>
            </a:r>
            <a:r>
              <a:rPr lang="en-GB" sz="1800" dirty="0"/>
              <a:t>: first cohort </a:t>
            </a:r>
            <a:r>
              <a:rPr lang="en-GB" sz="1800" dirty="0" smtClean="0"/>
              <a:t>completed </a:t>
            </a:r>
            <a:r>
              <a:rPr lang="en-GB" sz="1800" dirty="0"/>
              <a:t>the programme in October and </a:t>
            </a:r>
            <a:r>
              <a:rPr lang="en-GB" sz="1800" dirty="0" smtClean="0"/>
              <a:t>is taking </a:t>
            </a:r>
            <a:r>
              <a:rPr lang="en-GB" sz="1800" dirty="0"/>
              <a:t>learning into their </a:t>
            </a:r>
            <a:r>
              <a:rPr lang="en-GB" sz="1800" dirty="0" smtClean="0"/>
              <a:t>workplace</a:t>
            </a:r>
            <a:endParaRPr lang="en-GB" sz="1800" dirty="0"/>
          </a:p>
          <a:p>
            <a:pPr lvl="0">
              <a:buFont typeface="Wingdings" panose="05000000000000000000" pitchFamily="2" charset="2"/>
              <a:buChar char="Ø"/>
            </a:pPr>
            <a:r>
              <a:rPr lang="en-GB" sz="1800" b="1" dirty="0"/>
              <a:t>Mass vaccination and retention programme</a:t>
            </a:r>
            <a:r>
              <a:rPr lang="en-GB" sz="1800" dirty="0"/>
              <a:t>: NWL is recognised for the success of the mass vaccination programme and is successfully implementing retention plans moving volunteers and programme staff into vacancies across health and social care roles</a:t>
            </a:r>
          </a:p>
          <a:p>
            <a:pPr>
              <a:buFont typeface="Wingdings" panose="05000000000000000000" pitchFamily="2" charset="2"/>
              <a:buChar char="Ø"/>
            </a:pPr>
            <a:r>
              <a:rPr lang="en-GB" sz="1800" b="1" dirty="0"/>
              <a:t>Collaborative Bank: </a:t>
            </a:r>
            <a:r>
              <a:rPr lang="en-GB" sz="1800" dirty="0"/>
              <a:t>the medical bank is active and has already supported efficiencies in the region of £219,850 through supporting trusts to access each others staff via the portal </a:t>
            </a:r>
          </a:p>
        </p:txBody>
      </p:sp>
      <p:sp>
        <p:nvSpPr>
          <p:cNvPr id="3" name="Slide Number Placeholder 2"/>
          <p:cNvSpPr>
            <a:spLocks noGrp="1"/>
          </p:cNvSpPr>
          <p:nvPr>
            <p:ph type="sldNum" sz="quarter" idx="12"/>
          </p:nvPr>
        </p:nvSpPr>
        <p:spPr/>
        <p:txBody>
          <a:bodyPr/>
          <a:lstStyle/>
          <a:p>
            <a:fld id="{E76F84FA-B8EB-462F-97BA-032CB76B4E3A}" type="slidenum">
              <a:rPr lang="en-GB" smtClean="0"/>
              <a:t>10</a:t>
            </a:fld>
            <a:endParaRPr lang="en-GB"/>
          </a:p>
        </p:txBody>
      </p:sp>
      <p:sp>
        <p:nvSpPr>
          <p:cNvPr id="4" name="Title 3"/>
          <p:cNvSpPr>
            <a:spLocks noGrp="1"/>
          </p:cNvSpPr>
          <p:nvPr>
            <p:ph type="title"/>
          </p:nvPr>
        </p:nvSpPr>
        <p:spPr/>
        <p:txBody>
          <a:bodyPr>
            <a:noAutofit/>
          </a:bodyPr>
          <a:lstStyle/>
          <a:p>
            <a:r>
              <a:rPr lang="en-GB" sz="3600" dirty="0"/>
              <a:t>Current achievements </a:t>
            </a:r>
          </a:p>
        </p:txBody>
      </p:sp>
    </p:spTree>
    <p:extLst>
      <p:ext uri="{BB962C8B-B14F-4D97-AF65-F5344CB8AC3E}">
        <p14:creationId xmlns:p14="http://schemas.microsoft.com/office/powerpoint/2010/main" val="1616914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76F84FA-B8EB-462F-97BA-032CB76B4E3A}" type="slidenum">
              <a:rPr lang="en-GB" smtClean="0"/>
              <a:t>11</a:t>
            </a:fld>
            <a:endParaRPr lang="en-GB" dirty="0"/>
          </a:p>
        </p:txBody>
      </p:sp>
      <p:sp>
        <p:nvSpPr>
          <p:cNvPr id="4" name="Title 3"/>
          <p:cNvSpPr>
            <a:spLocks noGrp="1"/>
          </p:cNvSpPr>
          <p:nvPr>
            <p:ph type="title"/>
          </p:nvPr>
        </p:nvSpPr>
        <p:spPr>
          <a:xfrm>
            <a:off x="407368" y="244004"/>
            <a:ext cx="10009112" cy="434914"/>
          </a:xfrm>
        </p:spPr>
        <p:txBody>
          <a:bodyPr>
            <a:noAutofit/>
          </a:bodyPr>
          <a:lstStyle/>
          <a:p>
            <a:r>
              <a:rPr lang="en-GB" sz="2800" dirty="0"/>
              <a:t>NWL People Plan Progress </a:t>
            </a:r>
            <a:r>
              <a:rPr lang="en-GB" sz="2800" dirty="0" smtClean="0"/>
              <a:t>Update: </a:t>
            </a:r>
            <a:r>
              <a:rPr lang="en-GB" sz="2400" dirty="0" smtClean="0"/>
              <a:t>we are ‘on track’ against the milestones set against current projects </a:t>
            </a:r>
            <a:endParaRPr lang="en-GB" sz="2400" dirty="0"/>
          </a:p>
        </p:txBody>
      </p:sp>
      <p:graphicFrame>
        <p:nvGraphicFramePr>
          <p:cNvPr id="5" name="Table 4"/>
          <p:cNvGraphicFramePr>
            <a:graphicFrameLocks noGrp="1"/>
          </p:cNvGraphicFramePr>
          <p:nvPr>
            <p:extLst>
              <p:ext uri="{D42A27DB-BD31-4B8C-83A1-F6EECF244321}">
                <p14:modId xmlns:p14="http://schemas.microsoft.com/office/powerpoint/2010/main" val="1570832686"/>
              </p:ext>
            </p:extLst>
          </p:nvPr>
        </p:nvGraphicFramePr>
        <p:xfrm>
          <a:off x="0" y="1210527"/>
          <a:ext cx="12191999" cy="4907095"/>
        </p:xfrm>
        <a:graphic>
          <a:graphicData uri="http://schemas.openxmlformats.org/drawingml/2006/table">
            <a:tbl>
              <a:tblPr firstRow="1" bandRow="1">
                <a:tableStyleId>{5C22544A-7EE6-4342-B048-85BDC9FD1C3A}</a:tableStyleId>
              </a:tblPr>
              <a:tblGrid>
                <a:gridCol w="1127448">
                  <a:extLst>
                    <a:ext uri="{9D8B030D-6E8A-4147-A177-3AD203B41FA5}">
                      <a16:colId xmlns:a16="http://schemas.microsoft.com/office/drawing/2014/main" val="45992565"/>
                    </a:ext>
                  </a:extLst>
                </a:gridCol>
                <a:gridCol w="1296144">
                  <a:extLst>
                    <a:ext uri="{9D8B030D-6E8A-4147-A177-3AD203B41FA5}">
                      <a16:colId xmlns:a16="http://schemas.microsoft.com/office/drawing/2014/main" val="1133395824"/>
                    </a:ext>
                  </a:extLst>
                </a:gridCol>
                <a:gridCol w="7848872">
                  <a:extLst>
                    <a:ext uri="{9D8B030D-6E8A-4147-A177-3AD203B41FA5}">
                      <a16:colId xmlns:a16="http://schemas.microsoft.com/office/drawing/2014/main" val="2778951103"/>
                    </a:ext>
                  </a:extLst>
                </a:gridCol>
                <a:gridCol w="504056">
                  <a:extLst>
                    <a:ext uri="{9D8B030D-6E8A-4147-A177-3AD203B41FA5}">
                      <a16:colId xmlns:a16="http://schemas.microsoft.com/office/drawing/2014/main" val="1684035716"/>
                    </a:ext>
                  </a:extLst>
                </a:gridCol>
                <a:gridCol w="1415479">
                  <a:extLst>
                    <a:ext uri="{9D8B030D-6E8A-4147-A177-3AD203B41FA5}">
                      <a16:colId xmlns:a16="http://schemas.microsoft.com/office/drawing/2014/main" val="4213289659"/>
                    </a:ext>
                  </a:extLst>
                </a:gridCol>
              </a:tblGrid>
              <a:tr h="192934">
                <a:tc>
                  <a:txBody>
                    <a:bodyPr/>
                    <a:lstStyle/>
                    <a:p>
                      <a:r>
                        <a:rPr lang="en-GB" sz="1000" dirty="0">
                          <a:latin typeface="Arial" panose="020B0604020202020204" pitchFamily="34" charset="0"/>
                          <a:cs typeface="Arial" panose="020B0604020202020204" pitchFamily="34" charset="0"/>
                        </a:rPr>
                        <a:t>Pillar</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lang="en-GB" sz="1000" dirty="0">
                          <a:latin typeface="Arial" panose="020B0604020202020204" pitchFamily="34" charset="0"/>
                          <a:cs typeface="Arial" panose="020B0604020202020204" pitchFamily="34" charset="0"/>
                        </a:rPr>
                        <a:t>Focus / Purpose </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lang="en-GB" sz="1000" dirty="0">
                          <a:latin typeface="Arial" panose="020B0604020202020204" pitchFamily="34" charset="0"/>
                          <a:cs typeface="Arial" panose="020B0604020202020204" pitchFamily="34" charset="0"/>
                        </a:rPr>
                        <a:t>Quarterly achievements </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lang="en-GB" sz="900" dirty="0">
                          <a:latin typeface="Arial" panose="020B0604020202020204" pitchFamily="34" charset="0"/>
                          <a:cs typeface="Arial" panose="020B0604020202020204" pitchFamily="34" charset="0"/>
                        </a:rPr>
                        <a:t>RAG</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lang="en-GB" sz="1000" dirty="0">
                          <a:latin typeface="Arial" panose="020B0604020202020204" pitchFamily="34" charset="0"/>
                          <a:cs typeface="Arial" panose="020B0604020202020204" pitchFamily="34" charset="0"/>
                        </a:rPr>
                        <a:t>Flagship Project</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978870954"/>
                  </a:ext>
                </a:extLst>
              </a:tr>
              <a:tr h="654805">
                <a:tc>
                  <a:txBody>
                    <a:bodyPr/>
                    <a:lstStyle/>
                    <a:p>
                      <a:r>
                        <a:rPr lang="en-GB" sz="1050" b="1" dirty="0">
                          <a:solidFill>
                            <a:schemeClr val="bg1"/>
                          </a:solidFill>
                          <a:latin typeface="Arial" panose="020B0604020202020204" pitchFamily="34" charset="0"/>
                          <a:cs typeface="Arial" panose="020B0604020202020204" pitchFamily="34" charset="0"/>
                        </a:rPr>
                        <a:t>CARE</a:t>
                      </a:r>
                    </a:p>
                    <a:p>
                      <a:r>
                        <a:rPr lang="en-GB" sz="1050" b="1" dirty="0">
                          <a:solidFill>
                            <a:schemeClr val="bg1"/>
                          </a:solidFill>
                          <a:latin typeface="Arial" panose="020B0604020202020204" pitchFamily="34" charset="0"/>
                          <a:cs typeface="Arial" panose="020B0604020202020204" pitchFamily="34" charset="0"/>
                        </a:rPr>
                        <a:t>Nina Singh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A50E"/>
                    </a:solidFill>
                  </a:tcPr>
                </a:tc>
                <a:tc>
                  <a:txBody>
                    <a:bodyPr/>
                    <a:lstStyle/>
                    <a:p>
                      <a:r>
                        <a:rPr lang="en-GB" sz="900" b="0" dirty="0">
                          <a:solidFill>
                            <a:schemeClr val="tx1"/>
                          </a:solidFill>
                          <a:latin typeface="Arial" panose="020B0604020202020204" pitchFamily="34" charset="0"/>
                          <a:cs typeface="Arial" panose="020B0604020202020204" pitchFamily="34" charset="0"/>
                        </a:rPr>
                        <a:t>To develop a core HWB offer and add value by working together to deliver services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Staff </a:t>
                      </a: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Mental Health Hub </a:t>
                      </a:r>
                      <a:r>
                        <a:rPr kumimoji="0" lang="en-GB"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delivering rapid access to IAPT and </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supported by £470,000 funding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Keeping Well academy </a:t>
                      </a:r>
                      <a:r>
                        <a:rPr kumimoji="0" lang="en-GB"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providing self-service online resources to staff supported </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by £338,000 funding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ICS </a:t>
                      </a:r>
                      <a:r>
                        <a:rPr kumimoji="0" lang="en-US" sz="1000" b="1"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HWB Framework </a:t>
                      </a:r>
                      <a:r>
                        <a:rPr kumimoji="0" lang="en-GB" sz="10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 funding allocated to Trusts supporting local HWB initiatives for critical care staff (total </a:t>
                      </a:r>
                      <a:r>
                        <a:rPr kumimoji="0" lang="en-GB" sz="1000" b="0" i="0" u="none" strike="noStrike" kern="1200" cap="none" spc="0" normalizeH="0" baseline="0" dirty="0" smtClean="0">
                          <a:ln>
                            <a:noFill/>
                          </a:ln>
                          <a:solidFill>
                            <a:prstClr val="black"/>
                          </a:solidFill>
                          <a:effectLst/>
                          <a:uLnTx/>
                          <a:uFillTx/>
                          <a:latin typeface="+mn-lt"/>
                          <a:ea typeface="+mn-ea"/>
                          <a:cs typeface="Arial" panose="020B0604020202020204" pitchFamily="34" charset="0"/>
                        </a:rPr>
                        <a:t>£748,000)</a:t>
                      </a:r>
                      <a:endParaRPr kumimoji="0" lang="en-GB" sz="10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Occupational Health shared service </a:t>
                      </a:r>
                      <a:r>
                        <a:rPr kumimoji="0" lang="en-GB" sz="1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supported </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by £500,000 Growing OH funding; Prototype Business Case complete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GB" sz="800" b="0" kern="1200" dirty="0">
                          <a:solidFill>
                            <a:schemeClr val="tx1"/>
                          </a:solidFill>
                          <a:latin typeface="Arial" panose="020B0604020202020204" pitchFamily="34" charset="0"/>
                          <a:ea typeface="+mn-ea"/>
                          <a:cs typeface="Arial" panose="020B0604020202020204" pitchFamily="34" charset="0"/>
                        </a:rPr>
                        <a:t>Delivery of the medium-term framework 10-point plan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7229290"/>
                  </a:ext>
                </a:extLst>
              </a:tr>
              <a:tr h="660651">
                <a:tc>
                  <a:txBody>
                    <a:bodyPr/>
                    <a:lstStyle/>
                    <a:p>
                      <a:r>
                        <a:rPr lang="en-GB" sz="1050" b="1" dirty="0">
                          <a:solidFill>
                            <a:schemeClr val="bg1"/>
                          </a:solidFill>
                          <a:latin typeface="Arial" panose="020B0604020202020204" pitchFamily="34" charset="0"/>
                          <a:cs typeface="Arial" panose="020B0604020202020204" pitchFamily="34" charset="0"/>
                        </a:rPr>
                        <a:t>LEAD</a:t>
                      </a:r>
                    </a:p>
                    <a:p>
                      <a:r>
                        <a:rPr lang="en-GB" sz="1050" b="1" dirty="0">
                          <a:solidFill>
                            <a:schemeClr val="bg1"/>
                          </a:solidFill>
                          <a:latin typeface="Arial" panose="020B0604020202020204" pitchFamily="34" charset="0"/>
                          <a:cs typeface="Arial" panose="020B0604020202020204" pitchFamily="34" charset="0"/>
                        </a:rPr>
                        <a:t>Charlotte Bailey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4678"/>
                    </a:solidFill>
                  </a:tcPr>
                </a:tc>
                <a:tc>
                  <a:txBody>
                    <a:bodyPr/>
                    <a:lstStyle/>
                    <a:p>
                      <a:r>
                        <a:rPr lang="en-GB" sz="900" b="0" dirty="0">
                          <a:solidFill>
                            <a:schemeClr val="tx1"/>
                          </a:solidFill>
                          <a:latin typeface="Arial" panose="020B0604020202020204" pitchFamily="34" charset="0"/>
                          <a:cs typeface="Arial" panose="020B0604020202020204" pitchFamily="34" charset="0"/>
                        </a:rPr>
                        <a:t>To support the development of our leaders and managers in core skills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Compassionate Leaders </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Cohort 1 </a:t>
                      </a:r>
                      <a:r>
                        <a:rPr kumimoji="0" lang="en-GB"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complete and </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next cohorts in planning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Organisation Development </a:t>
                      </a:r>
                      <a:r>
                        <a:rPr kumimoji="0" lang="en-GB"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ICS </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Values and Behaviours </a:t>
                      </a:r>
                      <a:r>
                        <a:rPr kumimoji="0" lang="en-GB"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workshops developed and </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borough level analysis to shape local OD </a:t>
                      </a:r>
                      <a:r>
                        <a:rPr kumimoji="0" lang="en-GB"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plans </a:t>
                      </a:r>
                      <a:endPar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Leadership Ladder programme </a:t>
                      </a:r>
                      <a:r>
                        <a:rPr kumimoji="0" lang="en-GB" sz="10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 Implementation underway which supports </a:t>
                      </a:r>
                      <a:r>
                        <a:rPr kumimoji="0" lang="en-GB" sz="10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BAME staff into senior </a:t>
                      </a:r>
                      <a:r>
                        <a:rPr kumimoji="0" lang="en-GB" sz="10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roles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Delivery of new ICS Graduate scheme </a:t>
                      </a:r>
                      <a:r>
                        <a:rPr kumimoji="0" lang="en-GB" sz="10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 updating model to support an ICS approach</a:t>
                      </a:r>
                      <a:endParaRPr kumimoji="0" lang="en-GB" sz="10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5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lvl="0" indent="0" algn="l" defTabSz="914377" rtl="0" eaLnBrk="1" latinLnBrk="0" hangingPunct="1">
                        <a:spcBef>
                          <a:spcPts val="300"/>
                        </a:spcBef>
                        <a:buFont typeface="Arial" panose="020B0604020202020204" pitchFamily="34" charset="0"/>
                        <a:buNone/>
                      </a:pPr>
                      <a:r>
                        <a:rPr lang="en-GB" sz="800" b="0" kern="1200" dirty="0" smtClean="0">
                          <a:solidFill>
                            <a:schemeClr val="tx1"/>
                          </a:solidFill>
                          <a:latin typeface="Arial" panose="020B0604020202020204" pitchFamily="34" charset="0"/>
                          <a:ea typeface="+mn-ea"/>
                          <a:cs typeface="Arial" panose="020B0604020202020204" pitchFamily="34" charset="0"/>
                        </a:rPr>
                        <a:t>ICS &amp; System OD plans, Values and Behaviours</a:t>
                      </a:r>
                      <a:r>
                        <a:rPr lang="en-GB" sz="800" b="0" kern="1200" baseline="0" dirty="0" smtClean="0">
                          <a:solidFill>
                            <a:schemeClr val="tx1"/>
                          </a:solidFill>
                          <a:latin typeface="Arial" panose="020B0604020202020204" pitchFamily="34" charset="0"/>
                          <a:ea typeface="+mn-ea"/>
                          <a:cs typeface="Arial" panose="020B0604020202020204" pitchFamily="34" charset="0"/>
                        </a:rPr>
                        <a:t> </a:t>
                      </a:r>
                      <a:r>
                        <a:rPr lang="en-GB" sz="800" b="0" kern="1200" dirty="0" smtClean="0">
                          <a:solidFill>
                            <a:schemeClr val="tx1"/>
                          </a:solidFill>
                          <a:latin typeface="Arial" panose="020B0604020202020204" pitchFamily="34" charset="0"/>
                          <a:ea typeface="+mn-ea"/>
                          <a:cs typeface="Arial" panose="020B0604020202020204" pitchFamily="34" charset="0"/>
                        </a:rPr>
                        <a:t>supporting ICS creation</a:t>
                      </a:r>
                    </a:p>
                    <a:p>
                      <a:pPr marL="0" lvl="0" indent="0" algn="l" defTabSz="914377" rtl="0" eaLnBrk="1" latinLnBrk="0" hangingPunct="1">
                        <a:spcBef>
                          <a:spcPts val="300"/>
                        </a:spcBef>
                        <a:buFont typeface="Arial" panose="020B0604020202020204" pitchFamily="34" charset="0"/>
                        <a:buNone/>
                      </a:pPr>
                      <a:r>
                        <a:rPr lang="en-GB" sz="800" b="0" kern="1200" dirty="0" smtClean="0">
                          <a:solidFill>
                            <a:schemeClr val="tx1"/>
                          </a:solidFill>
                          <a:latin typeface="Arial" panose="020B0604020202020204" pitchFamily="34" charset="0"/>
                          <a:ea typeface="+mn-ea"/>
                          <a:cs typeface="Arial" panose="020B0604020202020204" pitchFamily="34" charset="0"/>
                        </a:rPr>
                        <a:t>Delivery of the Graduate Schemes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7946045"/>
                  </a:ext>
                </a:extLst>
              </a:tr>
              <a:tr h="473564">
                <a:tc>
                  <a:txBody>
                    <a:bodyPr/>
                    <a:lstStyle/>
                    <a:p>
                      <a:r>
                        <a:rPr lang="en-GB" sz="1050" b="1" dirty="0">
                          <a:solidFill>
                            <a:schemeClr val="bg1"/>
                          </a:solidFill>
                          <a:latin typeface="Arial" panose="020B0604020202020204" pitchFamily="34" charset="0"/>
                          <a:cs typeface="Arial" panose="020B0604020202020204" pitchFamily="34" charset="0"/>
                        </a:rPr>
                        <a:t>INCLUDE</a:t>
                      </a:r>
                    </a:p>
                    <a:p>
                      <a:r>
                        <a:rPr lang="en-GB" sz="1050" b="1" dirty="0">
                          <a:solidFill>
                            <a:schemeClr val="bg1"/>
                          </a:solidFill>
                          <a:latin typeface="Arial" panose="020B0604020202020204" pitchFamily="34" charset="0"/>
                          <a:cs typeface="Arial" panose="020B0604020202020204" pitchFamily="34" charset="0"/>
                        </a:rPr>
                        <a:t>Louella Johnson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3E9A"/>
                    </a:solidFill>
                  </a:tcPr>
                </a:tc>
                <a:tc>
                  <a:txBody>
                    <a:bodyPr/>
                    <a:lstStyle/>
                    <a:p>
                      <a:r>
                        <a:rPr lang="en-GB" sz="900" b="0" dirty="0">
                          <a:solidFill>
                            <a:schemeClr val="tx1"/>
                          </a:solidFill>
                          <a:latin typeface="Arial" panose="020B0604020202020204" pitchFamily="34" charset="0"/>
                          <a:cs typeface="Arial" panose="020B0604020202020204" pitchFamily="34" charset="0"/>
                        </a:rPr>
                        <a:t>To improve our </a:t>
                      </a:r>
                      <a:r>
                        <a:rPr lang="en-GB" sz="900" b="0" dirty="0" err="1">
                          <a:solidFill>
                            <a:schemeClr val="tx1"/>
                          </a:solidFill>
                          <a:latin typeface="Arial" panose="020B0604020202020204" pitchFamily="34" charset="0"/>
                          <a:cs typeface="Arial" panose="020B0604020202020204" pitchFamily="34" charset="0"/>
                        </a:rPr>
                        <a:t>WRES</a:t>
                      </a:r>
                      <a:r>
                        <a:rPr lang="en-GB" sz="900" b="0" dirty="0">
                          <a:solidFill>
                            <a:schemeClr val="tx1"/>
                          </a:solidFill>
                          <a:latin typeface="Arial" panose="020B0604020202020204" pitchFamily="34" charset="0"/>
                          <a:cs typeface="Arial" panose="020B0604020202020204" pitchFamily="34" charset="0"/>
                        </a:rPr>
                        <a:t> targets and meet our model hospital targets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Inclusive Recruitment </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lang="en-GB" sz="1000" kern="1200" dirty="0">
                          <a:solidFill>
                            <a:schemeClr val="dk1"/>
                          </a:solidFill>
                          <a:effectLst/>
                          <a:latin typeface="Arial" panose="020B0604020202020204" pitchFamily="34" charset="0"/>
                          <a:ea typeface="+mn-ea"/>
                          <a:cs typeface="Arial" panose="020B0604020202020204" pitchFamily="34" charset="0"/>
                        </a:rPr>
                        <a:t>best practice recruitment and selection </a:t>
                      </a:r>
                      <a:r>
                        <a:rPr lang="en-GB" sz="1000" b="0" kern="1200" dirty="0">
                          <a:solidFill>
                            <a:schemeClr val="dk1"/>
                          </a:solidFill>
                          <a:effectLst/>
                          <a:latin typeface="Arial" panose="020B0604020202020204" pitchFamily="34" charset="0"/>
                          <a:ea typeface="+mn-ea"/>
                          <a:cs typeface="Arial" panose="020B0604020202020204" pitchFamily="34" charset="0"/>
                        </a:rPr>
                        <a:t>toolkit developed</a:t>
                      </a:r>
                      <a:endParaRPr lang="en-GB" sz="100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National MWRES </a:t>
                      </a:r>
                      <a:r>
                        <a:rPr kumimoji="0" lang="en-GB" sz="10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GB" sz="10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a:t>
                      </a:r>
                      <a:r>
                        <a:rPr lang="en-GB" sz="1000" kern="1200" dirty="0">
                          <a:solidFill>
                            <a:schemeClr val="dk1"/>
                          </a:solidFill>
                          <a:effectLst/>
                          <a:latin typeface="Arial" panose="020B0604020202020204" pitchFamily="34" charset="0"/>
                          <a:ea typeface="+mn-ea"/>
                          <a:cs typeface="Arial" panose="020B0604020202020204" pitchFamily="34" charset="0"/>
                        </a:rPr>
                        <a:t>review completed and</a:t>
                      </a:r>
                      <a:r>
                        <a:rPr lang="en-GB" sz="1000" kern="1200" baseline="0" dirty="0">
                          <a:solidFill>
                            <a:schemeClr val="dk1"/>
                          </a:solidFill>
                          <a:effectLst/>
                          <a:latin typeface="Arial" panose="020B0604020202020204" pitchFamily="34" charset="0"/>
                          <a:ea typeface="+mn-ea"/>
                          <a:cs typeface="Arial" panose="020B0604020202020204" pitchFamily="34" charset="0"/>
                        </a:rPr>
                        <a:t> best practice case will inform NWL plans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baseline="0" dirty="0">
                          <a:solidFill>
                            <a:schemeClr val="dk1"/>
                          </a:solidFill>
                          <a:effectLst/>
                          <a:latin typeface="Arial" panose="020B0604020202020204" pitchFamily="34" charset="0"/>
                          <a:ea typeface="+mn-ea"/>
                          <a:cs typeface="Arial" panose="020B0604020202020204" pitchFamily="34" charset="0"/>
                        </a:rPr>
                        <a:t>Scrutiny Panel </a:t>
                      </a:r>
                      <a:r>
                        <a:rPr lang="en-GB" sz="1000" kern="1200" baseline="0" dirty="0">
                          <a:solidFill>
                            <a:schemeClr val="dk1"/>
                          </a:solidFill>
                          <a:effectLst/>
                          <a:latin typeface="Arial" panose="020B0604020202020204" pitchFamily="34" charset="0"/>
                          <a:ea typeface="+mn-ea"/>
                          <a:cs typeface="Arial" panose="020B0604020202020204" pitchFamily="34" charset="0"/>
                        </a:rPr>
                        <a:t>– established to act as a ‘critical friend’ to the programme board</a:t>
                      </a:r>
                      <a:endParaRPr lang="en-GB" sz="1000" kern="1200" dirty="0">
                        <a:solidFill>
                          <a:schemeClr val="dk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050" kern="1200" dirty="0">
                        <a:solidFill>
                          <a:schemeClr val="dk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l" defTabSz="914377" rtl="0" eaLnBrk="1" fontAlgn="auto" latinLnBrk="0" hangingPunct="1">
                        <a:lnSpc>
                          <a:spcPct val="100000"/>
                        </a:lnSpc>
                        <a:spcBef>
                          <a:spcPts val="300"/>
                        </a:spcBef>
                        <a:spcAft>
                          <a:spcPts val="0"/>
                        </a:spcAft>
                        <a:buClrTx/>
                        <a:buSzTx/>
                        <a:buFontTx/>
                        <a:buNone/>
                        <a:tabLst/>
                        <a:defRPr/>
                      </a:pPr>
                      <a:r>
                        <a:rPr lang="en-GB" sz="800" b="0" kern="1200" dirty="0" smtClean="0">
                          <a:solidFill>
                            <a:schemeClr val="tx1"/>
                          </a:solidFill>
                          <a:latin typeface="Arial" panose="020B0604020202020204" pitchFamily="34" charset="0"/>
                          <a:ea typeface="+mn-ea"/>
                          <a:cs typeface="Arial" panose="020B0604020202020204" pitchFamily="34" charset="0"/>
                        </a:rPr>
                        <a:t>Leadership</a:t>
                      </a:r>
                      <a:r>
                        <a:rPr lang="en-GB" sz="800" b="0" kern="1200" baseline="0" dirty="0" smtClean="0">
                          <a:solidFill>
                            <a:schemeClr val="tx1"/>
                          </a:solidFill>
                          <a:latin typeface="Arial" panose="020B0604020202020204" pitchFamily="34" charset="0"/>
                          <a:ea typeface="+mn-ea"/>
                          <a:cs typeface="Arial" panose="020B0604020202020204" pitchFamily="34" charset="0"/>
                        </a:rPr>
                        <a:t> Ladder</a:t>
                      </a:r>
                      <a:endParaRPr lang="en-GB" sz="800" b="0" kern="1200" dirty="0" smtClean="0">
                        <a:solidFill>
                          <a:schemeClr val="tx1"/>
                        </a:solidFill>
                        <a:latin typeface="Arial" panose="020B0604020202020204" pitchFamily="34" charset="0"/>
                        <a:ea typeface="+mn-ea"/>
                        <a:cs typeface="Arial" panose="020B0604020202020204" pitchFamily="34" charset="0"/>
                      </a:endParaRPr>
                    </a:p>
                    <a:p>
                      <a:pPr marL="0" marR="0" lvl="0" indent="0" algn="l" defTabSz="914377" rtl="0" eaLnBrk="1" fontAlgn="auto" latinLnBrk="0" hangingPunct="1">
                        <a:lnSpc>
                          <a:spcPct val="100000"/>
                        </a:lnSpc>
                        <a:spcBef>
                          <a:spcPts val="300"/>
                        </a:spcBef>
                        <a:spcAft>
                          <a:spcPts val="0"/>
                        </a:spcAft>
                        <a:buClrTx/>
                        <a:buSzTx/>
                        <a:buFontTx/>
                        <a:buNone/>
                        <a:tabLst/>
                        <a:defRPr/>
                      </a:pPr>
                      <a:r>
                        <a:rPr lang="en-GB" sz="800" b="0" kern="1200" dirty="0" smtClean="0">
                          <a:solidFill>
                            <a:schemeClr val="tx1"/>
                          </a:solidFill>
                          <a:latin typeface="Arial" panose="020B0604020202020204" pitchFamily="34" charset="0"/>
                          <a:ea typeface="+mn-ea"/>
                          <a:cs typeface="Arial" panose="020B0604020202020204" pitchFamily="34" charset="0"/>
                        </a:rPr>
                        <a:t>Develop NWL-wide target to meet WRES model employers goal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4601828"/>
                  </a:ext>
                </a:extLst>
              </a:tr>
              <a:tr h="754195">
                <a:tc>
                  <a:txBody>
                    <a:bodyPr/>
                    <a:lstStyle/>
                    <a:p>
                      <a:r>
                        <a:rPr lang="en-GB" sz="1050" b="1" dirty="0">
                          <a:solidFill>
                            <a:schemeClr val="bg1"/>
                          </a:solidFill>
                          <a:latin typeface="Arial" panose="020B0604020202020204" pitchFamily="34" charset="0"/>
                          <a:cs typeface="Arial" panose="020B0604020202020204" pitchFamily="34" charset="0"/>
                        </a:rPr>
                        <a:t>GROW</a:t>
                      </a:r>
                    </a:p>
                    <a:p>
                      <a:r>
                        <a:rPr lang="en-GB" sz="1050" b="1" dirty="0">
                          <a:solidFill>
                            <a:schemeClr val="bg1"/>
                          </a:solidFill>
                          <a:latin typeface="Arial" panose="020B0604020202020204" pitchFamily="34" charset="0"/>
                          <a:cs typeface="Arial" panose="020B0604020202020204" pitchFamily="34" charset="0"/>
                        </a:rPr>
                        <a:t>Sue Smith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A90C0"/>
                    </a:solidFill>
                  </a:tcPr>
                </a:tc>
                <a:tc>
                  <a:txBody>
                    <a:bodyPr/>
                    <a:lstStyle/>
                    <a:p>
                      <a:r>
                        <a:rPr lang="en-GB" sz="900" b="0" dirty="0">
                          <a:solidFill>
                            <a:schemeClr val="tx1"/>
                          </a:solidFill>
                          <a:latin typeface="Arial" panose="020B0604020202020204" pitchFamily="34" charset="0"/>
                          <a:cs typeface="Arial" panose="020B0604020202020204" pitchFamily="34" charset="0"/>
                        </a:rPr>
                        <a:t>To address workforce gaps in priority and hard to recruit roles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9388" lvl="0" indent="-179388">
                        <a:spcBef>
                          <a:spcPts val="0"/>
                        </a:spcBef>
                        <a:buFont typeface="Arial" panose="020B0604020202020204" pitchFamily="34" charset="0"/>
                        <a:buChar char="•"/>
                      </a:pPr>
                      <a:r>
                        <a:rPr kumimoji="0" lang="en-GB" sz="1000" b="1"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Vaccination </a:t>
                      </a:r>
                      <a:r>
                        <a:rPr kumimoji="0" lang="en-GB" sz="10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to Vocation </a:t>
                      </a:r>
                      <a:r>
                        <a:rPr kumimoji="0" lang="en-GB" sz="10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retention programme underway moving people into permanent health and care roles (161 staff into permanent jobs)</a:t>
                      </a:r>
                    </a:p>
                    <a:p>
                      <a:pPr marL="179388" lvl="0" indent="-179388">
                        <a:spcBef>
                          <a:spcPts val="0"/>
                        </a:spcBef>
                        <a:buFont typeface="Arial" panose="020B0604020202020204" pitchFamily="34" charset="0"/>
                        <a:buChar char="•"/>
                      </a:pPr>
                      <a:r>
                        <a:rPr kumimoji="0" lang="en-GB" sz="1000" b="1"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NWL Academy </a:t>
                      </a:r>
                      <a:r>
                        <a:rPr kumimoji="0" lang="en-GB" sz="10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 a true partnership approach ensured a strong bid for GLA funding for £250k over </a:t>
                      </a:r>
                      <a:r>
                        <a:rPr kumimoji="0" lang="en-GB" sz="10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2-years; outcome pending</a:t>
                      </a:r>
                    </a:p>
                    <a:p>
                      <a:pPr marL="179388" lvl="0" indent="-179388">
                        <a:spcBef>
                          <a:spcPts val="0"/>
                        </a:spcBef>
                        <a:buFont typeface="Arial" panose="020B0604020202020204" pitchFamily="34" charset="0"/>
                        <a:buChar char="•"/>
                      </a:pPr>
                      <a:r>
                        <a:rPr kumimoji="0" lang="en-GB" sz="1000" b="1"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Map educational and apprenticeship pathways – </a:t>
                      </a:r>
                      <a:r>
                        <a:rPr kumimoji="0" lang="en-GB" sz="10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to</a:t>
                      </a:r>
                      <a:r>
                        <a:rPr kumimoji="0" lang="en-GB" sz="1000" b="1"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support employment into the NHS from our local populations in NWL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9388" lvl="0" indent="-179388">
                        <a:spcBef>
                          <a:spcPts val="0"/>
                        </a:spcBef>
                        <a:buFont typeface="Arial" panose="020B0604020202020204" pitchFamily="34" charset="0"/>
                        <a:buChar char="•"/>
                      </a:pPr>
                      <a:endParaRPr kumimoji="0" lang="en-GB" sz="105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800" b="0" kern="1200" dirty="0" smtClean="0">
                          <a:solidFill>
                            <a:schemeClr val="tx1"/>
                          </a:solidFill>
                          <a:latin typeface="Arial" panose="020B0604020202020204" pitchFamily="34" charset="0"/>
                          <a:ea typeface="+mn-ea"/>
                          <a:cs typeface="Arial" panose="020B0604020202020204" pitchFamily="34" charset="0"/>
                        </a:rPr>
                        <a:t>Development of the NWL recruitment and retention strategy </a:t>
                      </a:r>
                    </a:p>
                    <a:p>
                      <a:pPr marL="0" marR="0" lvl="0" indent="0" algn="l" defTabSz="914377" rtl="0" eaLnBrk="1" fontAlgn="auto" latinLnBrk="0" hangingPunct="1">
                        <a:lnSpc>
                          <a:spcPct val="100000"/>
                        </a:lnSpc>
                        <a:spcBef>
                          <a:spcPts val="300"/>
                        </a:spcBef>
                        <a:spcAft>
                          <a:spcPts val="0"/>
                        </a:spcAft>
                        <a:buClrTx/>
                        <a:buSzTx/>
                        <a:buFontTx/>
                        <a:buNone/>
                        <a:tabLst/>
                        <a:defRPr/>
                      </a:pPr>
                      <a:endParaRPr lang="en-GB" sz="800" b="0" kern="1200" dirty="0" smtClean="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9661115"/>
                  </a:ext>
                </a:extLst>
              </a:tr>
              <a:tr h="771734">
                <a:tc>
                  <a:txBody>
                    <a:bodyPr/>
                    <a:lstStyle/>
                    <a:p>
                      <a:r>
                        <a:rPr lang="en-GB" sz="1050" b="1" dirty="0">
                          <a:solidFill>
                            <a:schemeClr val="bg1"/>
                          </a:solidFill>
                          <a:latin typeface="Arial" panose="020B0604020202020204" pitchFamily="34" charset="0"/>
                          <a:cs typeface="Arial" panose="020B0604020202020204" pitchFamily="34" charset="0"/>
                        </a:rPr>
                        <a:t>TRANSFORM</a:t>
                      </a:r>
                    </a:p>
                    <a:p>
                      <a:r>
                        <a:rPr lang="en-GB" sz="1050" b="1" dirty="0">
                          <a:solidFill>
                            <a:schemeClr val="bg1"/>
                          </a:solidFill>
                          <a:latin typeface="Arial" panose="020B0604020202020204" pitchFamily="34" charset="0"/>
                          <a:cs typeface="Arial" panose="020B0604020202020204" pitchFamily="34" charset="0"/>
                        </a:rPr>
                        <a:t>Kevin Croft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429B"/>
                    </a:solidFill>
                  </a:tcPr>
                </a:tc>
                <a:tc>
                  <a:txBody>
                    <a:bodyPr/>
                    <a:lstStyle/>
                    <a:p>
                      <a:r>
                        <a:rPr lang="en-GB" sz="900" b="0" dirty="0">
                          <a:solidFill>
                            <a:schemeClr val="tx1"/>
                          </a:solidFill>
                          <a:latin typeface="Arial" panose="020B0604020202020204" pitchFamily="34" charset="0"/>
                          <a:cs typeface="Arial" panose="020B0604020202020204" pitchFamily="34" charset="0"/>
                        </a:rPr>
                        <a:t>To develop new ways of working that are more effective,  efficient and support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GB" sz="1000" b="1" dirty="0" smtClean="0">
                          <a:latin typeface="Arial" panose="020B0604020202020204" pitchFamily="34" charset="0"/>
                          <a:cs typeface="Arial" panose="020B0604020202020204" pitchFamily="34" charset="0"/>
                        </a:rPr>
                        <a:t>Acute</a:t>
                      </a:r>
                      <a:r>
                        <a:rPr lang="en-GB" sz="1000" b="1" baseline="0" dirty="0" smtClean="0">
                          <a:latin typeface="Arial" panose="020B0604020202020204" pitchFamily="34" charset="0"/>
                          <a:cs typeface="Arial" panose="020B0604020202020204" pitchFamily="34" charset="0"/>
                        </a:rPr>
                        <a:t> Care </a:t>
                      </a:r>
                      <a:r>
                        <a:rPr lang="en-GB" sz="1000" baseline="0" dirty="0" smtClean="0">
                          <a:latin typeface="Arial" panose="020B0604020202020204" pitchFamily="34" charset="0"/>
                          <a:cs typeface="Arial" panose="020B0604020202020204" pitchFamily="34" charset="0"/>
                        </a:rPr>
                        <a:t>– workforce transformation programme to support the recovery and sustainability of elective care, critical care, and urgent and emergency care</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baseline="0" dirty="0" smtClean="0">
                          <a:solidFill>
                            <a:schemeClr val="dk1"/>
                          </a:solidFill>
                          <a:latin typeface="Arial" panose="020B0604020202020204" pitchFamily="34" charset="0"/>
                          <a:ea typeface="+mn-ea"/>
                          <a:cs typeface="Arial" panose="020B0604020202020204" pitchFamily="34" charset="0"/>
                        </a:rPr>
                        <a:t>Primary Care </a:t>
                      </a:r>
                      <a:r>
                        <a:rPr lang="en-GB" sz="1000" kern="1200" baseline="0" dirty="0" smtClean="0">
                          <a:solidFill>
                            <a:schemeClr val="dk1"/>
                          </a:solidFill>
                          <a:latin typeface="Arial" panose="020B0604020202020204" pitchFamily="34" charset="0"/>
                          <a:ea typeface="+mn-ea"/>
                          <a:cs typeface="Arial" panose="020B0604020202020204" pitchFamily="34" charset="0"/>
                        </a:rPr>
                        <a:t>– workforce programme to support the PCN recruitment function and expansion of GP/GPN Fellowships</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baseline="0" dirty="0" smtClean="0">
                          <a:solidFill>
                            <a:schemeClr val="dk1"/>
                          </a:solidFill>
                          <a:latin typeface="Arial" panose="020B0604020202020204" pitchFamily="34" charset="0"/>
                          <a:ea typeface="+mn-ea"/>
                          <a:cs typeface="Arial" panose="020B0604020202020204" pitchFamily="34" charset="0"/>
                        </a:rPr>
                        <a:t>Mental Health </a:t>
                      </a:r>
                      <a:r>
                        <a:rPr lang="en-GB" sz="1000" kern="1200" baseline="0" dirty="0" smtClean="0">
                          <a:solidFill>
                            <a:schemeClr val="dk1"/>
                          </a:solidFill>
                          <a:latin typeface="Arial" panose="020B0604020202020204" pitchFamily="34" charset="0"/>
                          <a:ea typeface="+mn-ea"/>
                          <a:cs typeface="Arial" panose="020B0604020202020204" pitchFamily="34" charset="0"/>
                        </a:rPr>
                        <a:t>– workforce transformation programme to support expansion and redesign</a:t>
                      </a:r>
                      <a:endParaRPr lang="en-GB" sz="1000" dirty="0" smtClean="0">
                        <a:effectLst/>
                        <a:latin typeface="Arial" panose="020B0604020202020204" pitchFamily="34" charset="0"/>
                        <a:ea typeface="Calibri" panose="020F0502020204030204" pitchFamily="34" charset="0"/>
                        <a:cs typeface="Arial" panose="020B0604020202020204" pitchFamily="34" charset="0"/>
                      </a:endParaRPr>
                    </a:p>
                    <a:p>
                      <a:pPr marL="182563" marR="0" lvl="0" indent="-182563"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000" b="1" kern="1200" baseline="0" dirty="0" smtClean="0">
                          <a:solidFill>
                            <a:schemeClr val="tx1"/>
                          </a:solidFill>
                          <a:latin typeface="Arial" panose="020B0604020202020204" pitchFamily="34" charset="0"/>
                          <a:ea typeface="+mn-ea"/>
                          <a:cs typeface="Arial" panose="020B0604020202020204" pitchFamily="34" charset="0"/>
                        </a:rPr>
                        <a:t>Medical Staffing </a:t>
                      </a:r>
                      <a:r>
                        <a:rPr lang="en-GB" sz="1000" b="0" kern="1200" baseline="0" dirty="0" smtClean="0">
                          <a:solidFill>
                            <a:schemeClr val="tx1"/>
                          </a:solidFill>
                          <a:latin typeface="Arial" panose="020B0604020202020204" pitchFamily="34" charset="0"/>
                          <a:ea typeface="+mn-ea"/>
                          <a:cs typeface="Arial" panose="020B0604020202020204" pitchFamily="34" charset="0"/>
                        </a:rPr>
                        <a:t>– improvement programme </a:t>
                      </a:r>
                      <a:endParaRPr lang="en-GB" sz="1000" b="0" kern="1200" dirty="0" smtClean="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9388" lvl="0" indent="-179388">
                        <a:spcBef>
                          <a:spcPts val="0"/>
                        </a:spcBef>
                        <a:buFont typeface="Arial" panose="020B0604020202020204" pitchFamily="34" charset="0"/>
                        <a:buChar char="•"/>
                      </a:pPr>
                      <a:endParaRPr kumimoji="0" lang="en-GB" sz="105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800" b="0" kern="1200" dirty="0" smtClean="0">
                          <a:solidFill>
                            <a:schemeClr val="tx1"/>
                          </a:solidFill>
                          <a:latin typeface="Arial" panose="020B0604020202020204" pitchFamily="34" charset="0"/>
                          <a:ea typeface="+mn-ea"/>
                          <a:cs typeface="Arial" panose="020B0604020202020204" pitchFamily="34" charset="0"/>
                        </a:rPr>
                        <a:t>Elective care recovery and protection of elective care through winter</a:t>
                      </a:r>
                    </a:p>
                    <a:p>
                      <a:pPr marL="0" indent="0" algn="l" defTabSz="914377" rtl="0" eaLnBrk="1" latinLnBrk="0" hangingPunct="1">
                        <a:buFont typeface="Arial" panose="020B0604020202020204" pitchFamily="34" charset="0"/>
                        <a:buNone/>
                      </a:pPr>
                      <a:endParaRPr lang="en-GB" sz="800" b="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2522948"/>
                  </a:ext>
                </a:extLst>
              </a:tr>
              <a:tr h="654805">
                <a:tc>
                  <a:txBody>
                    <a:bodyPr/>
                    <a:lstStyle/>
                    <a:p>
                      <a:r>
                        <a:rPr lang="en-GB" sz="1050" b="1" dirty="0">
                          <a:solidFill>
                            <a:schemeClr val="bg1"/>
                          </a:solidFill>
                          <a:latin typeface="Arial" panose="020B0604020202020204" pitchFamily="34" charset="0"/>
                          <a:cs typeface="Arial" panose="020B0604020202020204" pitchFamily="34" charset="0"/>
                        </a:rPr>
                        <a:t>ENABLE</a:t>
                      </a:r>
                    </a:p>
                    <a:p>
                      <a:r>
                        <a:rPr lang="en-GB" sz="1050" b="1" dirty="0">
                          <a:solidFill>
                            <a:schemeClr val="bg1"/>
                          </a:solidFill>
                          <a:latin typeface="Arial" panose="020B0604020202020204" pitchFamily="34" charset="0"/>
                          <a:cs typeface="Arial" panose="020B0604020202020204" pitchFamily="34" charset="0"/>
                        </a:rPr>
                        <a:t>Claire Gore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8B3"/>
                    </a:solidFill>
                  </a:tcPr>
                </a:tc>
                <a:tc>
                  <a:txBody>
                    <a:bodyPr/>
                    <a:lstStyle/>
                    <a:p>
                      <a:r>
                        <a:rPr lang="en-GB" sz="900" b="0" dirty="0">
                          <a:solidFill>
                            <a:schemeClr val="tx1"/>
                          </a:solidFill>
                          <a:latin typeface="Arial" panose="020B0604020202020204" pitchFamily="34" charset="0"/>
                          <a:cs typeface="Arial" panose="020B0604020202020204" pitchFamily="34" charset="0"/>
                        </a:rPr>
                        <a:t>To simplify workforce processes and support sustainability and improvement by working together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Collaborative Bank implementation</a:t>
                      </a:r>
                      <a:r>
                        <a:rPr kumimoji="0" lang="en-GB"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Medical collaborative bank launched and nursing bank near completion with potential savings identified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Workforce information and analytics </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development of the </a:t>
                      </a:r>
                      <a:r>
                        <a:rPr lang="en-GB" sz="1000" dirty="0">
                          <a:effectLst/>
                          <a:latin typeface="Arial" panose="020B0604020202020204" pitchFamily="34" charset="0"/>
                          <a:ea typeface="MS PGothic" panose="020B0600070205080204" pitchFamily="34" charset="-128"/>
                          <a:cs typeface="Arial" panose="020B0604020202020204" pitchFamily="34" charset="0"/>
                        </a:rPr>
                        <a:t>Workforce intelligence Service Model </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agreed with monthly reporting underway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Simplifying HR processes and systems </a:t>
                      </a:r>
                      <a:r>
                        <a:rPr kumimoji="0" lang="en-GB" sz="1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baselining activities underway to identify further opportunities for consolidation</a:t>
                      </a:r>
                      <a:endParaRPr kumimoji="0" lang="en-GB" sz="100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50" b="0" i="0"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l" defTabSz="914377" rtl="0" eaLnBrk="1" fontAlgn="auto" latinLnBrk="0" hangingPunct="1">
                        <a:lnSpc>
                          <a:spcPct val="100000"/>
                        </a:lnSpc>
                        <a:spcBef>
                          <a:spcPts val="300"/>
                        </a:spcBef>
                        <a:spcAft>
                          <a:spcPts val="0"/>
                        </a:spcAft>
                        <a:buClrTx/>
                        <a:buSzTx/>
                        <a:buFontTx/>
                        <a:buNone/>
                        <a:tabLst/>
                        <a:defRPr/>
                      </a:pPr>
                      <a:r>
                        <a:rPr lang="en-GB" sz="800" b="0" kern="1200" dirty="0" smtClean="0">
                          <a:solidFill>
                            <a:schemeClr val="tx1"/>
                          </a:solidFill>
                          <a:latin typeface="Arial" panose="020B0604020202020204" pitchFamily="34" charset="0"/>
                          <a:ea typeface="+mn-ea"/>
                          <a:cs typeface="Arial" panose="020B0604020202020204" pitchFamily="34" charset="0"/>
                        </a:rPr>
                        <a:t>Nurse Collaborative Bank to be launched</a:t>
                      </a:r>
                    </a:p>
                    <a:p>
                      <a:pPr marL="0" marR="0" lvl="0" indent="0" algn="l" defTabSz="914377" rtl="0" eaLnBrk="1" fontAlgn="auto" latinLnBrk="0" hangingPunct="1">
                        <a:lnSpc>
                          <a:spcPct val="100000"/>
                        </a:lnSpc>
                        <a:spcBef>
                          <a:spcPts val="300"/>
                        </a:spcBef>
                        <a:spcAft>
                          <a:spcPts val="0"/>
                        </a:spcAft>
                        <a:buClrTx/>
                        <a:buSzTx/>
                        <a:buFontTx/>
                        <a:buNone/>
                        <a:tabLst/>
                        <a:defRPr/>
                      </a:pPr>
                      <a:r>
                        <a:rPr lang="en-GB" sz="800" b="0" kern="1200" dirty="0" smtClean="0">
                          <a:solidFill>
                            <a:schemeClr val="tx1"/>
                          </a:solidFill>
                          <a:latin typeface="Arial" panose="020B0604020202020204" pitchFamily="34" charset="0"/>
                          <a:ea typeface="+mn-ea"/>
                          <a:cs typeface="Arial" panose="020B0604020202020204" pitchFamily="34" charset="0"/>
                        </a:rPr>
                        <a:t>Core HR Admin consolidation to streamline common processes</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GB" sz="800" b="0"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6600562"/>
                  </a:ext>
                </a:extLst>
              </a:tr>
            </a:tbl>
          </a:graphicData>
        </a:graphic>
      </p:graphicFrame>
      <p:sp>
        <p:nvSpPr>
          <p:cNvPr id="6" name="TextBox 5"/>
          <p:cNvSpPr txBox="1"/>
          <p:nvPr/>
        </p:nvSpPr>
        <p:spPr>
          <a:xfrm>
            <a:off x="407368" y="814128"/>
            <a:ext cx="6568022" cy="307777"/>
          </a:xfrm>
          <a:prstGeom prst="rect">
            <a:avLst/>
          </a:prstGeom>
          <a:noFill/>
        </p:spPr>
        <p:txBody>
          <a:bodyPr wrap="square" rtlCol="0">
            <a:spAutoFit/>
          </a:bodyPr>
          <a:lstStyle/>
          <a:p>
            <a:r>
              <a:rPr lang="en-GB" sz="1400" i="1" dirty="0">
                <a:solidFill>
                  <a:schemeClr val="bg1"/>
                </a:solidFill>
                <a:latin typeface="Arial" panose="020B0604020202020204" pitchFamily="34" charset="0"/>
                <a:cs typeface="Arial" panose="020B0604020202020204" pitchFamily="34" charset="0"/>
              </a:rPr>
              <a:t>NB: Highlight reports for each pillar can be found in Appendix 2</a:t>
            </a:r>
          </a:p>
        </p:txBody>
      </p:sp>
      <p:graphicFrame>
        <p:nvGraphicFramePr>
          <p:cNvPr id="7" name="Table 6">
            <a:extLst>
              <a:ext uri="{FF2B5EF4-FFF2-40B4-BE49-F238E27FC236}">
                <a16:creationId xmlns:a16="http://schemas.microsoft.com/office/drawing/2014/main" id="{318A40FB-5B3C-4D7B-94DF-E3BDBD04F846}"/>
              </a:ext>
            </a:extLst>
          </p:cNvPr>
          <p:cNvGraphicFramePr>
            <a:graphicFrameLocks noGrp="1"/>
          </p:cNvGraphicFramePr>
          <p:nvPr>
            <p:extLst>
              <p:ext uri="{D42A27DB-BD31-4B8C-83A1-F6EECF244321}">
                <p14:modId xmlns:p14="http://schemas.microsoft.com/office/powerpoint/2010/main" val="265273010"/>
              </p:ext>
            </p:extLst>
          </p:nvPr>
        </p:nvGraphicFramePr>
        <p:xfrm>
          <a:off x="10517948" y="148799"/>
          <a:ext cx="1554716" cy="822960"/>
        </p:xfrm>
        <a:graphic>
          <a:graphicData uri="http://schemas.openxmlformats.org/drawingml/2006/table">
            <a:tbl>
              <a:tblPr firstRow="1" bandRow="1">
                <a:tableStyleId>{5C22544A-7EE6-4342-B048-85BDC9FD1C3A}</a:tableStyleId>
              </a:tblPr>
              <a:tblGrid>
                <a:gridCol w="268934">
                  <a:extLst>
                    <a:ext uri="{9D8B030D-6E8A-4147-A177-3AD203B41FA5}">
                      <a16:colId xmlns:a16="http://schemas.microsoft.com/office/drawing/2014/main" val="2517253341"/>
                    </a:ext>
                  </a:extLst>
                </a:gridCol>
                <a:gridCol w="1285782">
                  <a:extLst>
                    <a:ext uri="{9D8B030D-6E8A-4147-A177-3AD203B41FA5}">
                      <a16:colId xmlns:a16="http://schemas.microsoft.com/office/drawing/2014/main" val="1166164080"/>
                    </a:ext>
                  </a:extLst>
                </a:gridCol>
              </a:tblGrid>
              <a:tr h="171085">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r>
                        <a:rPr lang="en-GB" sz="900" dirty="0">
                          <a:solidFill>
                            <a:schemeClr val="tx1"/>
                          </a:solidFill>
                        </a:rPr>
                        <a:t>On track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4933604"/>
                  </a:ext>
                </a:extLst>
              </a:tr>
              <a:tr h="171085">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en-GB" sz="900" b="1" dirty="0">
                          <a:solidFill>
                            <a:schemeClr val="tx1"/>
                          </a:solidFill>
                        </a:rPr>
                        <a:t>Delays, recoverable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7966862"/>
                  </a:ext>
                </a:extLst>
              </a:tr>
              <a:tr h="273736">
                <a:tc>
                  <a:txBody>
                    <a:bodyPr/>
                    <a:lstStyle/>
                    <a:p>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r>
                        <a:rPr lang="en-GB" sz="900" b="1" dirty="0"/>
                        <a:t>Delayed, mitigation</a:t>
                      </a:r>
                      <a:r>
                        <a:rPr lang="en-GB" sz="900" b="1" baseline="0" dirty="0"/>
                        <a:t> plans in train</a:t>
                      </a:r>
                      <a:endParaRPr lang="en-GB" sz="9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622296"/>
                  </a:ext>
                </a:extLst>
              </a:tr>
            </a:tbl>
          </a:graphicData>
        </a:graphic>
      </p:graphicFrame>
      <p:sp>
        <p:nvSpPr>
          <p:cNvPr id="2" name="TextBox 1"/>
          <p:cNvSpPr txBox="1"/>
          <p:nvPr/>
        </p:nvSpPr>
        <p:spPr>
          <a:xfrm>
            <a:off x="0" y="6145559"/>
            <a:ext cx="12192000" cy="307777"/>
          </a:xfrm>
          <a:prstGeom prst="rect">
            <a:avLst/>
          </a:prstGeom>
          <a:solidFill>
            <a:schemeClr val="bg1"/>
          </a:solidFill>
        </p:spPr>
        <p:txBody>
          <a:bodyPr wrap="square" rtlCol="0">
            <a:spAutoFit/>
          </a:bodyPr>
          <a:lstStyle/>
          <a:p>
            <a:pPr algn="ctr"/>
            <a:r>
              <a:rPr lang="en-GB" sz="1400" b="1" dirty="0" smtClean="0">
                <a:latin typeface="Arial" panose="020B0604020202020204" pitchFamily="34" charset="0"/>
                <a:cs typeface="Arial" panose="020B0604020202020204" pitchFamily="34" charset="0"/>
              </a:rPr>
              <a:t>We are planning to develop more on education and training to support the workforce of the future and will be creating a new pillar – Learn</a:t>
            </a:r>
          </a:p>
        </p:txBody>
      </p:sp>
    </p:spTree>
    <p:extLst>
      <p:ext uri="{BB962C8B-B14F-4D97-AF65-F5344CB8AC3E}">
        <p14:creationId xmlns:p14="http://schemas.microsoft.com/office/powerpoint/2010/main" val="3525470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76F84FA-B8EB-462F-97BA-032CB76B4E3A}" type="slidenum">
              <a:rPr lang="en-GB" smtClean="0"/>
              <a:t>12</a:t>
            </a:fld>
            <a:endParaRPr lang="en-GB"/>
          </a:p>
        </p:txBody>
      </p:sp>
      <p:sp>
        <p:nvSpPr>
          <p:cNvPr id="4" name="Title 3"/>
          <p:cNvSpPr>
            <a:spLocks noGrp="1"/>
          </p:cNvSpPr>
          <p:nvPr>
            <p:ph type="title"/>
          </p:nvPr>
        </p:nvSpPr>
        <p:spPr>
          <a:xfrm>
            <a:off x="407368" y="326582"/>
            <a:ext cx="11377264" cy="761719"/>
          </a:xfrm>
        </p:spPr>
        <p:txBody>
          <a:bodyPr>
            <a:noAutofit/>
          </a:bodyPr>
          <a:lstStyle/>
          <a:p>
            <a:r>
              <a:rPr lang="en-GB" sz="2800" dirty="0"/>
              <a:t>Primary Care Workforce </a:t>
            </a:r>
            <a:r>
              <a:rPr lang="en-GB" sz="2800" dirty="0" smtClean="0"/>
              <a:t>Update</a:t>
            </a:r>
            <a:r>
              <a:rPr lang="en-GB" sz="2800" dirty="0"/>
              <a:t/>
            </a:r>
            <a:br>
              <a:rPr lang="en-GB" sz="2800" dirty="0"/>
            </a:br>
            <a:r>
              <a:rPr lang="en-GB" sz="1600" i="1" dirty="0" smtClean="0"/>
              <a:t>This is our current baseline and we are conscious of the need to finalise and implement the longer-term strategy that will make a difference in outcomes  </a:t>
            </a:r>
            <a:endParaRPr lang="en-GB" sz="1600" dirty="0"/>
          </a:p>
        </p:txBody>
      </p:sp>
      <p:sp>
        <p:nvSpPr>
          <p:cNvPr id="5" name="Rectangle 4"/>
          <p:cNvSpPr/>
          <p:nvPr/>
        </p:nvSpPr>
        <p:spPr>
          <a:xfrm>
            <a:off x="155340" y="1268760"/>
            <a:ext cx="11881320" cy="7200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Context</a:t>
            </a:r>
            <a:r>
              <a:rPr lang="en-GB" sz="1400" dirty="0">
                <a:solidFill>
                  <a:schemeClr val="tx1"/>
                </a:solidFill>
              </a:rPr>
              <a:t>: Primary Care workforce is under pressure on service provision and a redesign is a fundamental key enabler for improvement. A key dr</a:t>
            </a:r>
            <a:r>
              <a:rPr lang="en-GB"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iver for change includes the PCN Enhanced Service (DES) where roles such as the Additional Reimbursable Roles Scheme (ARRS) were introduced to support delivery of additional activity outlined in the primary care contract and NWL ICS development; this has prompted further debate on Local Care and place-based workforce activity.</a:t>
            </a:r>
          </a:p>
        </p:txBody>
      </p:sp>
      <p:sp>
        <p:nvSpPr>
          <p:cNvPr id="6" name="Rectangle 5"/>
          <p:cNvSpPr/>
          <p:nvPr/>
        </p:nvSpPr>
        <p:spPr>
          <a:xfrm>
            <a:off x="155340" y="2060848"/>
            <a:ext cx="4428492" cy="3785652"/>
          </a:xfrm>
          <a:prstGeom prst="rect">
            <a:avLst/>
          </a:prstGeom>
          <a:solidFill>
            <a:schemeClr val="bg1"/>
          </a:solidFill>
          <a:ln w="12700">
            <a:solidFill>
              <a:srgbClr val="2A90C0"/>
            </a:solidFill>
          </a:ln>
        </p:spPr>
        <p:txBody>
          <a:bodyPr wrap="square">
            <a:spAutoFit/>
          </a:bodyPr>
          <a:lstStyle/>
          <a:p>
            <a:pPr>
              <a:spcAft>
                <a:spcPts val="0"/>
              </a:spcAft>
            </a:pPr>
            <a:r>
              <a:rPr lang="en-GB" sz="1200" b="1" dirty="0">
                <a:latin typeface="Calibri" panose="020F0502020204030204" pitchFamily="34" charset="0"/>
                <a:ea typeface="Calibri" panose="020F0502020204030204" pitchFamily="34" charset="0"/>
                <a:cs typeface="Times New Roman" panose="02020603050405020304" pitchFamily="18" charset="0"/>
              </a:rPr>
              <a:t>ARRS Activity:</a:t>
            </a:r>
          </a:p>
          <a:p>
            <a:pPr marL="285750" indent="-285750">
              <a:spcAft>
                <a:spcPts val="0"/>
              </a:spcAft>
              <a:buFont typeface="Arial" panose="020B0604020202020204" pitchFamily="34" charset="0"/>
              <a:buChar char="•"/>
            </a:pPr>
            <a:r>
              <a:rPr lang="en-GB" sz="1200" dirty="0">
                <a:latin typeface="Calibri" panose="020F0502020204030204" pitchFamily="34" charset="0"/>
                <a:ea typeface="Calibri" panose="020F0502020204030204" pitchFamily="34" charset="0"/>
                <a:cs typeface="Times New Roman" panose="02020603050405020304" pitchFamily="18" charset="0"/>
              </a:rPr>
              <a:t>Intention to recruit 90 </a:t>
            </a:r>
            <a:r>
              <a:rPr lang="en-GB" sz="1200" dirty="0" smtClean="0">
                <a:latin typeface="Calibri" panose="020F0502020204030204" pitchFamily="34" charset="0"/>
                <a:ea typeface="Calibri" panose="020F0502020204030204" pitchFamily="34" charset="0"/>
                <a:cs typeface="Times New Roman" panose="02020603050405020304" pitchFamily="18" charset="0"/>
              </a:rPr>
              <a:t>ARRS </a:t>
            </a:r>
            <a:r>
              <a:rPr lang="en-GB" sz="1200" dirty="0">
                <a:latin typeface="Calibri" panose="020F0502020204030204" pitchFamily="34" charset="0"/>
                <a:ea typeface="Calibri" panose="020F0502020204030204" pitchFamily="34" charset="0"/>
                <a:cs typeface="Times New Roman" panose="02020603050405020304" pitchFamily="18" charset="0"/>
              </a:rPr>
              <a:t>through 2021/22; a review is underway to analyse the impact of the roles and the support provided to them</a:t>
            </a:r>
          </a:p>
          <a:p>
            <a:pPr>
              <a:spcAft>
                <a:spcPts val="0"/>
              </a:spcAft>
            </a:pPr>
            <a:r>
              <a:rPr lang="en-GB" sz="1200" b="1" dirty="0">
                <a:latin typeface="Calibri" panose="020F0502020204030204" pitchFamily="34" charset="0"/>
                <a:ea typeface="Calibri" panose="020F0502020204030204" pitchFamily="34" charset="0"/>
                <a:cs typeface="Times New Roman" panose="02020603050405020304" pitchFamily="18" charset="0"/>
              </a:rPr>
              <a:t>Risks and Challenges:</a:t>
            </a:r>
          </a:p>
          <a:p>
            <a:pPr marL="285750" indent="-285750">
              <a:spcAft>
                <a:spcPts val="0"/>
              </a:spcAft>
              <a:buFont typeface="Arial" panose="020B0604020202020204" pitchFamily="34" charset="0"/>
              <a:buChar char="•"/>
            </a:pPr>
            <a:r>
              <a:rPr lang="en-GB" sz="1200" b="1" dirty="0">
                <a:latin typeface="Calibri" panose="020F0502020204030204" pitchFamily="34" charset="0"/>
                <a:ea typeface="Calibri" panose="020F0502020204030204" pitchFamily="34" charset="0"/>
                <a:cs typeface="Times New Roman" panose="02020603050405020304" pitchFamily="18" charset="0"/>
              </a:rPr>
              <a:t>Recruitment: </a:t>
            </a:r>
            <a:r>
              <a:rPr lang="en-GB" sz="1200" dirty="0">
                <a:latin typeface="Calibri" panose="020F0502020204030204" pitchFamily="34" charset="0"/>
                <a:ea typeface="Calibri" panose="020F0502020204030204" pitchFamily="34" charset="0"/>
                <a:cs typeface="Times New Roman" panose="02020603050405020304" pitchFamily="18" charset="0"/>
              </a:rPr>
              <a:t>a ‘tight’ job market and low pre-registration placements mean challenges to achieve desired targets </a:t>
            </a:r>
          </a:p>
          <a:p>
            <a:pPr marL="285750" indent="-285750">
              <a:spcAft>
                <a:spcPts val="0"/>
              </a:spcAft>
              <a:buFont typeface="Arial" panose="020B0604020202020204" pitchFamily="34" charset="0"/>
              <a:buChar char="•"/>
            </a:pPr>
            <a:r>
              <a:rPr lang="en-GB" sz="1200" b="1" dirty="0">
                <a:latin typeface="Calibri" panose="020F0502020204030204" pitchFamily="34" charset="0"/>
                <a:ea typeface="Calibri" panose="020F0502020204030204" pitchFamily="34" charset="0"/>
                <a:cs typeface="Times New Roman" panose="02020603050405020304" pitchFamily="18" charset="0"/>
              </a:rPr>
              <a:t>MH Practitioner ARRS</a:t>
            </a:r>
            <a:r>
              <a:rPr lang="en-GB" sz="1200" dirty="0">
                <a:latin typeface="Calibri" panose="020F0502020204030204" pitchFamily="34" charset="0"/>
                <a:ea typeface="Calibri" panose="020F0502020204030204" pitchFamily="34" charset="0"/>
                <a:cs typeface="Times New Roman" panose="02020603050405020304" pitchFamily="18" charset="0"/>
              </a:rPr>
              <a:t>:  difficult to recruit but engagement activities indicate increased applications with interviews underway</a:t>
            </a:r>
          </a:p>
          <a:p>
            <a:pPr marL="285750" indent="-285750">
              <a:spcAft>
                <a:spcPts val="0"/>
              </a:spcAft>
              <a:buFont typeface="Arial" panose="020B0604020202020204" pitchFamily="34" charset="0"/>
              <a:buChar char="•"/>
            </a:pPr>
            <a:r>
              <a:rPr lang="en-GB" sz="1200" b="1" dirty="0">
                <a:latin typeface="Calibri" panose="020F0502020204030204" pitchFamily="34" charset="0"/>
                <a:ea typeface="Calibri" panose="020F0502020204030204" pitchFamily="34" charset="0"/>
                <a:cs typeface="Times New Roman" panose="02020603050405020304" pitchFamily="18" charset="0"/>
              </a:rPr>
              <a:t>Paramedics:  </a:t>
            </a:r>
            <a:r>
              <a:rPr lang="en-GB" sz="1200" dirty="0">
                <a:latin typeface="Calibri" panose="020F0502020204030204" pitchFamily="34" charset="0"/>
                <a:ea typeface="Calibri" panose="020F0502020204030204" pitchFamily="34" charset="0"/>
                <a:cs typeface="Times New Roman" panose="02020603050405020304" pitchFamily="18" charset="0"/>
              </a:rPr>
              <a:t>difficult to recruit - working with LAS to recruit band 6 rotational posts; a peer support pilot with 8 paramedics is underway </a:t>
            </a:r>
          </a:p>
          <a:p>
            <a:pPr>
              <a:spcAft>
                <a:spcPts val="0"/>
              </a:spcAft>
            </a:pPr>
            <a:r>
              <a:rPr lang="en-GB" sz="1200" b="1" dirty="0">
                <a:latin typeface="Calibri" panose="020F0502020204030204" pitchFamily="34" charset="0"/>
                <a:ea typeface="Calibri" panose="020F0502020204030204" pitchFamily="34" charset="0"/>
                <a:cs typeface="Times New Roman" panose="02020603050405020304" pitchFamily="18" charset="0"/>
              </a:rPr>
              <a:t>Next Steps for the transformation plan: </a:t>
            </a:r>
          </a:p>
          <a:p>
            <a:pPr marL="285750" indent="-285750">
              <a:spcAft>
                <a:spcPts val="0"/>
              </a:spcAft>
              <a:buFont typeface="Arial" panose="020B0604020202020204" pitchFamily="34" charset="0"/>
              <a:buChar char="•"/>
            </a:pPr>
            <a:r>
              <a:rPr lang="en-GB" sz="1200" dirty="0">
                <a:latin typeface="Calibri" panose="020F0502020204030204" pitchFamily="34" charset="0"/>
                <a:ea typeface="Calibri" panose="020F0502020204030204" pitchFamily="34" charset="0"/>
                <a:cs typeface="Times New Roman" panose="02020603050405020304" pitchFamily="18" charset="0"/>
              </a:rPr>
              <a:t>Analysis of the recruitment intent to assess where additional support may be required for recruitment of the ARRS roles</a:t>
            </a:r>
            <a:endParaRPr lang="en-GB" sz="1200" b="1" dirty="0">
              <a:latin typeface="Calibri" panose="020F0502020204030204" pitchFamily="34" charset="0"/>
              <a:ea typeface="Calibri" panose="020F0502020204030204" pitchFamily="34" charset="0"/>
              <a:cs typeface="Times New Roman" panose="02020603050405020304" pitchFamily="18" charset="0"/>
            </a:endParaRPr>
          </a:p>
          <a:p>
            <a:pPr marL="285750" indent="-285750">
              <a:spcAft>
                <a:spcPts val="0"/>
              </a:spcAft>
              <a:buFont typeface="Arial" panose="020B0604020202020204" pitchFamily="34" charset="0"/>
              <a:buChar char="•"/>
            </a:pPr>
            <a:r>
              <a:rPr lang="en-GB" sz="1200" dirty="0">
                <a:latin typeface="Calibri" panose="020F0502020204030204" pitchFamily="34" charset="0"/>
                <a:ea typeface="Calibri" panose="020F0502020204030204" pitchFamily="34" charset="0"/>
                <a:cs typeface="Times New Roman" panose="02020603050405020304" pitchFamily="18" charset="0"/>
              </a:rPr>
              <a:t>Exploring recruitment events with ICS partners and rotational development posts</a:t>
            </a:r>
          </a:p>
          <a:p>
            <a:pPr marL="285750" indent="-285750">
              <a:spcAft>
                <a:spcPts val="0"/>
              </a:spcAft>
              <a:buFont typeface="Arial" panose="020B0604020202020204" pitchFamily="34" charset="0"/>
              <a:buChar char="•"/>
            </a:pPr>
            <a:r>
              <a:rPr lang="en-GB" sz="1200" dirty="0">
                <a:latin typeface="Calibri" panose="020F0502020204030204" pitchFamily="34" charset="0"/>
                <a:ea typeface="Calibri" panose="020F0502020204030204" pitchFamily="34" charset="0"/>
                <a:cs typeface="Times New Roman" panose="02020603050405020304" pitchFamily="18" charset="0"/>
              </a:rPr>
              <a:t>PCN workforce plans analysis to ensure ARRS funding has been fully allocated for 2020-21</a:t>
            </a:r>
          </a:p>
        </p:txBody>
      </p:sp>
      <p:sp>
        <p:nvSpPr>
          <p:cNvPr id="8" name="Rectangle 7"/>
          <p:cNvSpPr/>
          <p:nvPr/>
        </p:nvSpPr>
        <p:spPr>
          <a:xfrm>
            <a:off x="4724400" y="2060848"/>
            <a:ext cx="7312260" cy="3785652"/>
          </a:xfrm>
          <a:prstGeom prst="rect">
            <a:avLst/>
          </a:prstGeom>
          <a:ln w="12700">
            <a:solidFill>
              <a:srgbClr val="2A90C0"/>
            </a:solidFill>
          </a:ln>
        </p:spPr>
        <p:txBody>
          <a:bodyPr wrap="square">
            <a:spAutoFit/>
          </a:bodyPr>
          <a:lstStyle/>
          <a:p>
            <a:r>
              <a:rPr lang="en-GB" sz="1200" b="1" dirty="0">
                <a:solidFill>
                  <a:srgbClr val="000000"/>
                </a:solidFill>
                <a:ea typeface="Calibri" panose="020F0502020204030204" pitchFamily="34" charset="0"/>
              </a:rPr>
              <a:t>GP &amp; GPN Activity:</a:t>
            </a:r>
          </a:p>
          <a:p>
            <a:pPr marL="285750" indent="-285750">
              <a:buFont typeface="Arial" panose="020B0604020202020204" pitchFamily="34" charset="0"/>
              <a:buChar char="•"/>
            </a:pPr>
            <a:r>
              <a:rPr lang="en-GB" sz="1200" dirty="0">
                <a:solidFill>
                  <a:srgbClr val="000000"/>
                </a:solidFill>
                <a:ea typeface="Calibri" panose="020F0502020204030204" pitchFamily="34" charset="0"/>
              </a:rPr>
              <a:t>Analysis of latest data December 2020 – June 2021 shows an increase in GPs by 1.02% and a decrease of GPNs by 11%; if left, GPN numbers will decline by &gt;40% in the next 5-years *</a:t>
            </a:r>
          </a:p>
          <a:p>
            <a:pPr marL="285750" indent="-285750">
              <a:buFont typeface="Arial" panose="020B0604020202020204" pitchFamily="34" charset="0"/>
              <a:buChar char="•"/>
            </a:pPr>
            <a:endParaRPr lang="en-GB" sz="1200" dirty="0">
              <a:solidFill>
                <a:srgbClr val="000000"/>
              </a:solidFill>
              <a:ea typeface="Calibri" panose="020F0502020204030204" pitchFamily="34" charset="0"/>
            </a:endParaRPr>
          </a:p>
          <a:p>
            <a:pPr marL="285750" indent="-285750">
              <a:buFont typeface="Arial" panose="020B0604020202020204" pitchFamily="34" charset="0"/>
              <a:buChar char="•"/>
            </a:pPr>
            <a:endParaRPr lang="en-GB" sz="1200" dirty="0">
              <a:solidFill>
                <a:srgbClr val="000000"/>
              </a:solidFill>
              <a:ea typeface="Calibri" panose="020F0502020204030204" pitchFamily="34" charset="0"/>
            </a:endParaRPr>
          </a:p>
          <a:p>
            <a:pPr marL="285750" indent="-285750">
              <a:buFont typeface="Arial" panose="020B0604020202020204" pitchFamily="34" charset="0"/>
              <a:buChar char="•"/>
            </a:pPr>
            <a:endParaRPr lang="en-GB" sz="1200" dirty="0">
              <a:solidFill>
                <a:srgbClr val="000000"/>
              </a:solidFill>
              <a:ea typeface="Calibri" panose="020F0502020204030204" pitchFamily="34" charset="0"/>
            </a:endParaRPr>
          </a:p>
          <a:p>
            <a:pPr marL="285750" indent="-285750">
              <a:buFont typeface="Arial" panose="020B0604020202020204" pitchFamily="34" charset="0"/>
              <a:buChar char="•"/>
            </a:pPr>
            <a:endParaRPr lang="en-GB" sz="1200" dirty="0">
              <a:solidFill>
                <a:srgbClr val="000000"/>
              </a:solidFill>
              <a:ea typeface="Calibri" panose="020F0502020204030204" pitchFamily="34" charset="0"/>
            </a:endParaRPr>
          </a:p>
          <a:p>
            <a:pPr marL="285750" indent="-285750">
              <a:buFont typeface="Arial" panose="020B0604020202020204" pitchFamily="34" charset="0"/>
              <a:buChar char="•"/>
            </a:pPr>
            <a:endParaRPr lang="en-GB" sz="1200" dirty="0">
              <a:solidFill>
                <a:srgbClr val="000000"/>
              </a:solidFill>
              <a:ea typeface="Calibri" panose="020F0502020204030204" pitchFamily="34" charset="0"/>
            </a:endParaRPr>
          </a:p>
          <a:p>
            <a:pPr marL="285750" indent="-285750">
              <a:buFont typeface="Arial" panose="020B0604020202020204" pitchFamily="34" charset="0"/>
              <a:buChar char="•"/>
            </a:pPr>
            <a:r>
              <a:rPr lang="en-GB" sz="1200" dirty="0">
                <a:solidFill>
                  <a:srgbClr val="000000"/>
                </a:solidFill>
                <a:ea typeface="Calibri" panose="020F0502020204030204" pitchFamily="34" charset="0"/>
              </a:rPr>
              <a:t>Detailed analysis is underway and preliminary data indicates NWL vacancies is consistent with other London systems but flagged a amber </a:t>
            </a:r>
          </a:p>
          <a:p>
            <a:pPr marL="285750" indent="-285750">
              <a:buFont typeface="Arial" panose="020B0604020202020204" pitchFamily="34" charset="0"/>
              <a:buChar char="•"/>
            </a:pPr>
            <a:r>
              <a:rPr lang="en-GB" sz="1200" dirty="0">
                <a:solidFill>
                  <a:srgbClr val="000000"/>
                </a:solidFill>
                <a:ea typeface="Calibri" panose="020F0502020204030204" pitchFamily="34" charset="0"/>
              </a:rPr>
              <a:t>Mitigation includes:  support to newly qualified GP’s and GPN’s via the NHSE Fellowship initiative; GP mentorship scheme with 13 mentoring agreements in place; using patient satisfaction reports to triangulate impact on service delivery against the GP and GPN numbers per head of population</a:t>
            </a:r>
            <a:endParaRPr lang="en-GB" sz="1200" dirty="0">
              <a:solidFill>
                <a:srgbClr val="000000"/>
              </a:solidFill>
            </a:endParaRPr>
          </a:p>
          <a:p>
            <a:r>
              <a:rPr lang="en-GB" sz="1200" b="1" dirty="0"/>
              <a:t>Risks and Challenges: </a:t>
            </a:r>
            <a:r>
              <a:rPr lang="en-GB" sz="1200" dirty="0"/>
              <a:t>funding for </a:t>
            </a:r>
            <a:r>
              <a:rPr lang="en-GB" sz="1200" dirty="0">
                <a:solidFill>
                  <a:srgbClr val="000000"/>
                </a:solidFill>
                <a:ea typeface="Calibri" panose="020F0502020204030204" pitchFamily="34" charset="0"/>
              </a:rPr>
              <a:t>support roles is ‘at risk’ for key support roles (i.e. SPIN Director role reduced to two session per week; GP Clinical Mentorship Lead role is currently vacant and out to advert</a:t>
            </a:r>
          </a:p>
          <a:p>
            <a:r>
              <a:rPr lang="en-GB" sz="1200" b="1" dirty="0">
                <a:solidFill>
                  <a:srgbClr val="000000"/>
                </a:solidFill>
                <a:ea typeface="Calibri" panose="020F0502020204030204" pitchFamily="34" charset="0"/>
              </a:rPr>
              <a:t>Next steps for the transformation plan:</a:t>
            </a:r>
          </a:p>
          <a:p>
            <a:pPr marL="285750" indent="-285750">
              <a:buFont typeface="Arial" panose="020B0604020202020204" pitchFamily="34" charset="0"/>
              <a:buChar char="•"/>
            </a:pPr>
            <a:r>
              <a:rPr lang="en-GB" sz="1200" dirty="0">
                <a:solidFill>
                  <a:srgbClr val="000000"/>
                </a:solidFill>
                <a:ea typeface="Calibri" panose="020F0502020204030204" pitchFamily="34" charset="0"/>
              </a:rPr>
              <a:t>Ensure the GP and GPN SPIN Fellowship and mentoring scheme are continued and supported by NWL</a:t>
            </a:r>
          </a:p>
          <a:p>
            <a:pPr marL="285750" indent="-285750">
              <a:buFont typeface="Arial" panose="020B0604020202020204" pitchFamily="34" charset="0"/>
              <a:buChar char="•"/>
            </a:pPr>
            <a:r>
              <a:rPr lang="en-GB" sz="1200" dirty="0">
                <a:solidFill>
                  <a:srgbClr val="000000"/>
                </a:solidFill>
              </a:rPr>
              <a:t>Scope the NWL training practice information in light of the Under Doctored Area data to identify priority areas</a:t>
            </a:r>
          </a:p>
          <a:p>
            <a:pPr marL="285750" indent="-285750">
              <a:buFont typeface="Arial" panose="020B0604020202020204" pitchFamily="34" charset="0"/>
              <a:buChar char="•"/>
            </a:pPr>
            <a:r>
              <a:rPr lang="en-GB" sz="1200" dirty="0">
                <a:solidFill>
                  <a:srgbClr val="000000"/>
                </a:solidFill>
              </a:rPr>
              <a:t>Develop clear data to support the impact  of a reduced GP and GPN workforce in light of service delivery </a:t>
            </a:r>
          </a:p>
          <a:p>
            <a:pPr marL="285750" indent="-285750">
              <a:buFont typeface="Arial" panose="020B0604020202020204" pitchFamily="34" charset="0"/>
              <a:buChar char="•"/>
            </a:pPr>
            <a:r>
              <a:rPr lang="en-GB" sz="1200" dirty="0">
                <a:solidFill>
                  <a:srgbClr val="000000"/>
                </a:solidFill>
              </a:rPr>
              <a:t>Develop a network of Clinical supervisors to support  the NWL GP and GPN workforce </a:t>
            </a:r>
          </a:p>
        </p:txBody>
      </p:sp>
      <p:pic>
        <p:nvPicPr>
          <p:cNvPr id="9" name="Picture 8"/>
          <p:cNvPicPr>
            <a:picLocks noChangeAspect="1"/>
          </p:cNvPicPr>
          <p:nvPr/>
        </p:nvPicPr>
        <p:blipFill>
          <a:blip r:embed="rId2"/>
          <a:stretch>
            <a:fillRect/>
          </a:stretch>
        </p:blipFill>
        <p:spPr>
          <a:xfrm>
            <a:off x="6096000" y="2728381"/>
            <a:ext cx="4824536" cy="751607"/>
          </a:xfrm>
          <a:prstGeom prst="rect">
            <a:avLst/>
          </a:prstGeom>
          <a:ln>
            <a:solidFill>
              <a:srgbClr val="2A90C0"/>
            </a:solidFill>
          </a:ln>
        </p:spPr>
      </p:pic>
      <p:sp>
        <p:nvSpPr>
          <p:cNvPr id="2" name="TextBox 1"/>
          <p:cNvSpPr txBox="1"/>
          <p:nvPr/>
        </p:nvSpPr>
        <p:spPr>
          <a:xfrm>
            <a:off x="155340" y="6209287"/>
            <a:ext cx="5940660" cy="461665"/>
          </a:xfrm>
          <a:prstGeom prst="rect">
            <a:avLst/>
          </a:prstGeom>
          <a:noFill/>
        </p:spPr>
        <p:txBody>
          <a:bodyPr wrap="square" rtlCol="0">
            <a:spAutoFit/>
          </a:bodyPr>
          <a:lstStyle/>
          <a:p>
            <a:r>
              <a:rPr lang="en-GB" sz="1200" dirty="0"/>
              <a:t>*NB: Accurate and consistent data capture and reporting remains an issue in Primary Care; plans to address this are part of the ICS Workforce Dashboard development </a:t>
            </a:r>
          </a:p>
        </p:txBody>
      </p:sp>
    </p:spTree>
    <p:extLst>
      <p:ext uri="{BB962C8B-B14F-4D97-AF65-F5344CB8AC3E}">
        <p14:creationId xmlns:p14="http://schemas.microsoft.com/office/powerpoint/2010/main" val="1990295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76F84FA-B8EB-462F-97BA-032CB76B4E3A}" type="slidenum">
              <a:rPr lang="en-GB" smtClean="0"/>
              <a:t>13</a:t>
            </a:fld>
            <a:endParaRPr lang="en-GB"/>
          </a:p>
        </p:txBody>
      </p:sp>
      <p:sp>
        <p:nvSpPr>
          <p:cNvPr id="4" name="Title 3"/>
          <p:cNvSpPr>
            <a:spLocks noGrp="1"/>
          </p:cNvSpPr>
          <p:nvPr>
            <p:ph type="title"/>
          </p:nvPr>
        </p:nvSpPr>
        <p:spPr/>
        <p:txBody>
          <a:bodyPr>
            <a:noAutofit/>
          </a:bodyPr>
          <a:lstStyle/>
          <a:p>
            <a:r>
              <a:rPr lang="en-GB" sz="3200" dirty="0"/>
              <a:t>A summary of next steps for Primary Care workforce plans</a:t>
            </a:r>
          </a:p>
        </p:txBody>
      </p:sp>
      <p:graphicFrame>
        <p:nvGraphicFramePr>
          <p:cNvPr id="5" name="Table 4"/>
          <p:cNvGraphicFramePr>
            <a:graphicFrameLocks noGrp="1"/>
          </p:cNvGraphicFramePr>
          <p:nvPr>
            <p:extLst>
              <p:ext uri="{D42A27DB-BD31-4B8C-83A1-F6EECF244321}">
                <p14:modId xmlns:p14="http://schemas.microsoft.com/office/powerpoint/2010/main" val="4189571432"/>
              </p:ext>
            </p:extLst>
          </p:nvPr>
        </p:nvGraphicFramePr>
        <p:xfrm>
          <a:off x="191344" y="1364636"/>
          <a:ext cx="11737304" cy="4297397"/>
        </p:xfrm>
        <a:graphic>
          <a:graphicData uri="http://schemas.openxmlformats.org/drawingml/2006/table">
            <a:tbl>
              <a:tblPr firstRow="1" bandRow="1">
                <a:tableStyleId>{5C22544A-7EE6-4342-B048-85BDC9FD1C3A}</a:tableStyleId>
              </a:tblPr>
              <a:tblGrid>
                <a:gridCol w="2934326">
                  <a:extLst>
                    <a:ext uri="{9D8B030D-6E8A-4147-A177-3AD203B41FA5}">
                      <a16:colId xmlns:a16="http://schemas.microsoft.com/office/drawing/2014/main" val="775242054"/>
                    </a:ext>
                  </a:extLst>
                </a:gridCol>
                <a:gridCol w="2934326">
                  <a:extLst>
                    <a:ext uri="{9D8B030D-6E8A-4147-A177-3AD203B41FA5}">
                      <a16:colId xmlns:a16="http://schemas.microsoft.com/office/drawing/2014/main" val="3089135596"/>
                    </a:ext>
                  </a:extLst>
                </a:gridCol>
                <a:gridCol w="2934326">
                  <a:extLst>
                    <a:ext uri="{9D8B030D-6E8A-4147-A177-3AD203B41FA5}">
                      <a16:colId xmlns:a16="http://schemas.microsoft.com/office/drawing/2014/main" val="1577386614"/>
                    </a:ext>
                  </a:extLst>
                </a:gridCol>
                <a:gridCol w="2934326">
                  <a:extLst>
                    <a:ext uri="{9D8B030D-6E8A-4147-A177-3AD203B41FA5}">
                      <a16:colId xmlns:a16="http://schemas.microsoft.com/office/drawing/2014/main" val="3974916316"/>
                    </a:ext>
                  </a:extLst>
                </a:gridCol>
              </a:tblGrid>
              <a:tr h="1440159">
                <a:tc>
                  <a:txBody>
                    <a:bodyPr/>
                    <a:lstStyle/>
                    <a:p>
                      <a:pPr lvl="0" algn="l"/>
                      <a:r>
                        <a:rPr lang="en-GB" sz="1400" b="1" dirty="0">
                          <a:latin typeface="+mn-lt"/>
                          <a:cs typeface="Arial" panose="020B0604020202020204" pitchFamily="34" charset="0"/>
                        </a:rPr>
                        <a:t>Workforce Data</a:t>
                      </a:r>
                    </a:p>
                    <a:p>
                      <a:pPr lvl="0" algn="l"/>
                      <a:r>
                        <a:rPr lang="en-GB" sz="1400" b="0" dirty="0">
                          <a:latin typeface="+mn-lt"/>
                          <a:cs typeface="Arial" panose="020B0604020202020204" pitchFamily="34" charset="0"/>
                        </a:rPr>
                        <a:t>Develop core workforce data standards across the NWL ICS to ensure Primary Care Workforce data is comparable to partner organisations and incorporated into workforce planning</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2A90C0"/>
                    </a:solidFill>
                  </a:tcPr>
                </a:tc>
                <a:tc>
                  <a:txBody>
                    <a:bodyPr/>
                    <a:lstStyle/>
                    <a:p>
                      <a:pPr lvl="0" algn="l"/>
                      <a:r>
                        <a:rPr lang="en-GB" sz="1400" b="1" dirty="0">
                          <a:latin typeface="+mn-lt"/>
                          <a:cs typeface="Arial" panose="020B0604020202020204" pitchFamily="34" charset="0"/>
                        </a:rPr>
                        <a:t>Workforce Planning</a:t>
                      </a:r>
                    </a:p>
                    <a:p>
                      <a:pPr lvl="0" algn="l"/>
                      <a:r>
                        <a:rPr lang="en-GB" sz="1400" b="0" dirty="0">
                          <a:latin typeface="+mn-lt"/>
                          <a:cs typeface="Arial" panose="020B0604020202020204" pitchFamily="34" charset="0"/>
                        </a:rPr>
                        <a:t>Support </a:t>
                      </a:r>
                      <a:r>
                        <a:rPr lang="en-GB" sz="1400" b="0" dirty="0" err="1">
                          <a:latin typeface="+mn-lt"/>
                          <a:cs typeface="Arial" panose="020B0604020202020204" pitchFamily="34" charset="0"/>
                        </a:rPr>
                        <a:t>NWL</a:t>
                      </a:r>
                      <a:r>
                        <a:rPr lang="en-GB" sz="1400" b="0" dirty="0">
                          <a:latin typeface="+mn-lt"/>
                          <a:cs typeface="Arial" panose="020B0604020202020204" pitchFamily="34" charset="0"/>
                        </a:rPr>
                        <a:t> </a:t>
                      </a:r>
                      <a:r>
                        <a:rPr lang="en-GB" sz="1400" b="0" dirty="0" err="1">
                          <a:latin typeface="+mn-lt"/>
                          <a:cs typeface="Arial" panose="020B0604020202020204" pitchFamily="34" charset="0"/>
                        </a:rPr>
                        <a:t>PCN’s</a:t>
                      </a:r>
                      <a:r>
                        <a:rPr lang="en-GB" sz="1400" b="0" dirty="0">
                          <a:latin typeface="+mn-lt"/>
                          <a:cs typeface="Arial" panose="020B0604020202020204" pitchFamily="34" charset="0"/>
                        </a:rPr>
                        <a:t> to explore workforce in light of their population needs, including GP and </a:t>
                      </a:r>
                      <a:r>
                        <a:rPr lang="en-GB" sz="1400" b="0" dirty="0" err="1">
                          <a:latin typeface="+mn-lt"/>
                          <a:cs typeface="Arial" panose="020B0604020202020204" pitchFamily="34" charset="0"/>
                        </a:rPr>
                        <a:t>GPN</a:t>
                      </a:r>
                      <a:r>
                        <a:rPr lang="en-GB" sz="1400" b="0" dirty="0">
                          <a:latin typeface="+mn-lt"/>
                          <a:cs typeface="Arial" panose="020B0604020202020204" pitchFamily="34" charset="0"/>
                        </a:rPr>
                        <a:t> needs over the next 2-5</a:t>
                      </a:r>
                      <a:r>
                        <a:rPr lang="en-GB" sz="1400" b="0" baseline="0" dirty="0">
                          <a:latin typeface="+mn-lt"/>
                          <a:cs typeface="Arial" panose="020B0604020202020204" pitchFamily="34" charset="0"/>
                        </a:rPr>
                        <a:t> years.</a:t>
                      </a:r>
                      <a:r>
                        <a:rPr lang="en-GB" sz="1400" b="0" dirty="0">
                          <a:latin typeface="+mn-lt"/>
                          <a:cs typeface="Arial" panose="020B0604020202020204" pitchFamily="34" charset="0"/>
                        </a:rPr>
                        <a:t> available </a:t>
                      </a:r>
                      <a:r>
                        <a:rPr lang="en-GB" sz="1400" b="0" dirty="0" err="1">
                          <a:latin typeface="+mn-lt"/>
                          <a:cs typeface="Arial" panose="020B0604020202020204" pitchFamily="34" charset="0"/>
                        </a:rPr>
                        <a:t>ARRS</a:t>
                      </a:r>
                      <a:r>
                        <a:rPr lang="en-GB" sz="1400" b="0" dirty="0">
                          <a:latin typeface="+mn-lt"/>
                          <a:cs typeface="Arial" panose="020B0604020202020204" pitchFamily="34" charset="0"/>
                        </a:rPr>
                        <a:t> funding to maximise allocation of </a:t>
                      </a:r>
                      <a:r>
                        <a:rPr lang="en-GB" sz="1400" b="0" dirty="0" err="1">
                          <a:latin typeface="+mn-lt"/>
                          <a:cs typeface="Arial" panose="020B0604020202020204" pitchFamily="34" charset="0"/>
                        </a:rPr>
                        <a:t>ARRS</a:t>
                      </a:r>
                      <a:r>
                        <a:rPr lang="en-GB" sz="1400" b="0" dirty="0">
                          <a:latin typeface="+mn-lt"/>
                          <a:cs typeface="Arial" panose="020B0604020202020204" pitchFamily="34" charset="0"/>
                        </a:rPr>
                        <a:t> roles </a:t>
                      </a:r>
                    </a:p>
                  </a:txBody>
                  <a:tcPr>
                    <a:lnT w="12700" cap="flat" cmpd="sng" algn="ctr">
                      <a:solidFill>
                        <a:schemeClr val="tx1"/>
                      </a:solidFill>
                      <a:prstDash val="solid"/>
                      <a:round/>
                      <a:headEnd type="none" w="med" len="med"/>
                      <a:tailEnd type="none" w="med" len="med"/>
                    </a:lnT>
                    <a:solidFill>
                      <a:srgbClr val="2A90C0"/>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400" b="1" dirty="0">
                          <a:latin typeface="+mn-lt"/>
                          <a:cs typeface="Arial" panose="020B0604020202020204" pitchFamily="34" charset="0"/>
                        </a:rPr>
                        <a:t>ARRS</a:t>
                      </a:r>
                    </a:p>
                    <a:p>
                      <a:pPr marL="0" marR="0" lvl="0" indent="0" algn="l" defTabSz="914377" rtl="0" eaLnBrk="1" fontAlgn="auto" latinLnBrk="0" hangingPunct="1">
                        <a:lnSpc>
                          <a:spcPct val="100000"/>
                        </a:lnSpc>
                        <a:spcBef>
                          <a:spcPts val="0"/>
                        </a:spcBef>
                        <a:spcAft>
                          <a:spcPts val="0"/>
                        </a:spcAft>
                        <a:buClrTx/>
                        <a:buSzTx/>
                        <a:buFontTx/>
                        <a:buNone/>
                        <a:tabLst/>
                        <a:defRPr/>
                      </a:pPr>
                      <a:r>
                        <a:rPr lang="en-GB" sz="1400" b="0" dirty="0">
                          <a:latin typeface="+mn-lt"/>
                          <a:cs typeface="Arial" panose="020B0604020202020204" pitchFamily="34" charset="0"/>
                        </a:rPr>
                        <a:t>Work with </a:t>
                      </a:r>
                      <a:r>
                        <a:rPr lang="en-GB" sz="1400" b="0" baseline="0" dirty="0">
                          <a:latin typeface="+mn-lt"/>
                          <a:cs typeface="Arial" panose="020B0604020202020204" pitchFamily="34" charset="0"/>
                        </a:rPr>
                        <a:t>PCN’s to utilise all their ARRS allocations based on their population health needs ensuring full utilisation of funding by year end </a:t>
                      </a:r>
                      <a:endParaRPr lang="en-GB" sz="1400" b="0" dirty="0">
                        <a:latin typeface="+mn-lt"/>
                        <a:cs typeface="Arial" panose="020B0604020202020204" pitchFamily="34" charset="0"/>
                      </a:endParaRPr>
                    </a:p>
                    <a:p>
                      <a:pPr algn="l"/>
                      <a:endParaRPr lang="en-GB" sz="1400" b="1" dirty="0">
                        <a:latin typeface="+mn-lt"/>
                        <a:cs typeface="Arial" panose="020B0604020202020204" pitchFamily="34" charset="0"/>
                      </a:endParaRPr>
                    </a:p>
                  </a:txBody>
                  <a:tcPr>
                    <a:lnT w="12700" cap="flat" cmpd="sng" algn="ctr">
                      <a:solidFill>
                        <a:schemeClr val="tx1"/>
                      </a:solidFill>
                      <a:prstDash val="solid"/>
                      <a:round/>
                      <a:headEnd type="none" w="med" len="med"/>
                      <a:tailEnd type="none" w="med" len="med"/>
                    </a:lnT>
                    <a:solidFill>
                      <a:srgbClr val="2A90C0"/>
                    </a:solidFill>
                  </a:tcPr>
                </a:tc>
                <a:tc>
                  <a:txBody>
                    <a:bodyPr/>
                    <a:lstStyle/>
                    <a:p>
                      <a:pPr algn="l"/>
                      <a:r>
                        <a:rPr lang="en-GB" sz="1400" b="1" dirty="0">
                          <a:latin typeface="+mn-lt"/>
                          <a:cs typeface="Arial" panose="020B0604020202020204" pitchFamily="34" charset="0"/>
                        </a:rPr>
                        <a:t>ICS Integration</a:t>
                      </a:r>
                    </a:p>
                    <a:p>
                      <a:pPr algn="l"/>
                      <a:r>
                        <a:rPr lang="en-GB" sz="1400" b="0" dirty="0">
                          <a:latin typeface="+mn-lt"/>
                          <a:cs typeface="Arial" panose="020B0604020202020204" pitchFamily="34" charset="0"/>
                        </a:rPr>
                        <a:t>Ensure Primary Care is fully embedded in the ICS development and the NWL People Function </a:t>
                      </a:r>
                    </a:p>
                    <a:p>
                      <a:pPr algn="l"/>
                      <a:endParaRPr lang="en-GB" sz="1400" b="1" dirty="0">
                        <a:latin typeface="+mn-lt"/>
                        <a:cs typeface="Arial" panose="020B0604020202020204" pitchFamily="34" charset="0"/>
                      </a:endParaRPr>
                    </a:p>
                    <a:p>
                      <a:pPr algn="l"/>
                      <a:endParaRPr lang="en-GB" sz="1400" b="1" dirty="0">
                        <a:latin typeface="+mn-lt"/>
                        <a:cs typeface="Arial" panose="020B0604020202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2A90C0"/>
                    </a:solidFill>
                  </a:tcPr>
                </a:tc>
                <a:extLst>
                  <a:ext uri="{0D108BD9-81ED-4DB2-BD59-A6C34878D82A}">
                    <a16:rowId xmlns:a16="http://schemas.microsoft.com/office/drawing/2014/main" val="4030810349"/>
                  </a:ext>
                </a:extLst>
              </a:tr>
              <a:tr h="2712437">
                <a:tc>
                  <a:txBody>
                    <a:bodyPr/>
                    <a:lstStyle/>
                    <a:p>
                      <a:pPr marL="0" lvl="0" indent="0" algn="l">
                        <a:buFont typeface="Arial" panose="020B0604020202020204" pitchFamily="34" charset="0"/>
                        <a:buNone/>
                      </a:pPr>
                      <a:r>
                        <a:rPr lang="en-US" sz="1400" dirty="0">
                          <a:latin typeface="+mn-lt"/>
                          <a:cs typeface="Arial" panose="020B0604020202020204" pitchFamily="34" charset="0"/>
                        </a:rPr>
                        <a:t>Work with the NWL Business Intelligence Team to scope all available data</a:t>
                      </a:r>
                    </a:p>
                    <a:p>
                      <a:pPr marL="179388" lvl="0" indent="-179388" algn="l">
                        <a:buFont typeface="Arial" panose="020B0604020202020204" pitchFamily="34" charset="0"/>
                        <a:buNone/>
                      </a:pPr>
                      <a:endParaRPr lang="en-US" sz="1400" dirty="0">
                        <a:latin typeface="+mn-lt"/>
                        <a:cs typeface="Arial" panose="020B0604020202020204" pitchFamily="34" charset="0"/>
                      </a:endParaRPr>
                    </a:p>
                    <a:p>
                      <a:pPr marL="179388" lvl="0" indent="-179388" algn="l">
                        <a:buFont typeface="Arial" panose="020B0604020202020204" pitchFamily="34" charset="0"/>
                        <a:buChar char="•"/>
                      </a:pPr>
                      <a:r>
                        <a:rPr lang="en-GB" sz="1400" dirty="0">
                          <a:latin typeface="+mn-lt"/>
                          <a:cs typeface="Arial" panose="020B0604020202020204" pitchFamily="34" charset="0"/>
                        </a:rPr>
                        <a:t>In</a:t>
                      </a:r>
                      <a:r>
                        <a:rPr lang="en-GB" sz="1400" baseline="0" dirty="0">
                          <a:latin typeface="+mn-lt"/>
                          <a:cs typeface="Arial" panose="020B0604020202020204" pitchFamily="34" charset="0"/>
                        </a:rPr>
                        <a:t> collaboration with the NWL ICS Workforce Intelligence Network ensure that the primary care data is comparable to the wider ICS partners looking at commonalities and variations in programme delivery </a:t>
                      </a:r>
                      <a:endParaRPr lang="en-GB" sz="1400" dirty="0">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Build the workforce discussion into all NWL Primary Care work streams moving forward  to ensure the workforce training and development discussion is part of all programmes including:</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179388" marR="0" lvl="0" indent="-179388"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Primary Care summit's</a:t>
                      </a:r>
                    </a:p>
                    <a:p>
                      <a:pPr marL="179388" marR="0" lvl="0" indent="-179388"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SOM’s</a:t>
                      </a:r>
                    </a:p>
                    <a:p>
                      <a:pPr marL="179388" marR="0" lvl="0" indent="-179388"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Capacity and Demand Activity</a:t>
                      </a:r>
                    </a:p>
                    <a:p>
                      <a:pPr marL="179388" marR="0" lvl="0" indent="-179388"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PCN Development  </a:t>
                      </a:r>
                    </a:p>
                    <a:p>
                      <a:pPr algn="l"/>
                      <a:endParaRPr lang="en-GB" sz="1400" dirty="0">
                        <a:latin typeface="+mn-lt"/>
                        <a:cs typeface="Arial" panose="020B0604020202020204" pitchFamily="34" charset="0"/>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400" dirty="0">
                          <a:latin typeface="+mn-lt"/>
                          <a:cs typeface="Arial" panose="020B0604020202020204" pitchFamily="34" charset="0"/>
                        </a:rPr>
                        <a:t>Analysis of roles intended for recruitment to build in support resources including collaboration with  ICS partner organisations looking at potential:   </a:t>
                      </a:r>
                    </a:p>
                    <a:p>
                      <a:pPr algn="l"/>
                      <a:endParaRPr lang="en-GB" sz="1400" dirty="0">
                        <a:latin typeface="+mn-lt"/>
                        <a:cs typeface="Arial" panose="020B0604020202020204" pitchFamily="34" charset="0"/>
                      </a:endParaRPr>
                    </a:p>
                    <a:p>
                      <a:pPr marL="179388" indent="-179388" algn="l">
                        <a:buFont typeface="Arial" panose="020B0604020202020204" pitchFamily="34" charset="0"/>
                        <a:buChar char="•"/>
                      </a:pPr>
                      <a:r>
                        <a:rPr lang="en-GB" sz="1400" dirty="0">
                          <a:latin typeface="+mn-lt"/>
                          <a:cs typeface="Arial" panose="020B0604020202020204" pitchFamily="34" charset="0"/>
                        </a:rPr>
                        <a:t>Joint</a:t>
                      </a:r>
                      <a:r>
                        <a:rPr lang="en-GB" sz="1400" baseline="0" dirty="0">
                          <a:latin typeface="+mn-lt"/>
                          <a:cs typeface="Arial" panose="020B0604020202020204" pitchFamily="34" charset="0"/>
                        </a:rPr>
                        <a:t> development roles in integrated teams </a:t>
                      </a:r>
                    </a:p>
                    <a:p>
                      <a:pPr marL="179388" indent="-179388" algn="l">
                        <a:buFont typeface="Arial" panose="020B0604020202020204" pitchFamily="34" charset="0"/>
                        <a:buChar char="•"/>
                      </a:pPr>
                      <a:r>
                        <a:rPr lang="en-GB" sz="1400" baseline="0" dirty="0">
                          <a:latin typeface="+mn-lt"/>
                          <a:cs typeface="Arial" panose="020B0604020202020204" pitchFamily="34" charset="0"/>
                        </a:rPr>
                        <a:t>Wider ICS recruitment activity</a:t>
                      </a:r>
                    </a:p>
                    <a:p>
                      <a:pPr marL="179388" indent="-179388" algn="l">
                        <a:buFont typeface="Arial" panose="020B0604020202020204" pitchFamily="34" charset="0"/>
                        <a:buChar char="•"/>
                      </a:pPr>
                      <a:r>
                        <a:rPr lang="en-GB" sz="1400" baseline="0" dirty="0">
                          <a:latin typeface="+mn-lt"/>
                          <a:cs typeface="Arial" panose="020B0604020202020204" pitchFamily="34" charset="0"/>
                        </a:rPr>
                        <a:t>Development of supervision support networks to embed these new roles in primary care </a:t>
                      </a:r>
                      <a:endParaRPr lang="en-GB" sz="1400" dirty="0">
                        <a:latin typeface="+mn-lt"/>
                        <a:cs typeface="Arial" panose="020B0604020202020204" pitchFamily="34" charset="0"/>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algn="l"/>
                      <a:r>
                        <a:rPr lang="en-GB" sz="1400" dirty="0">
                          <a:latin typeface="+mn-lt"/>
                          <a:cs typeface="Arial" panose="020B0604020202020204" pitchFamily="34" charset="0"/>
                        </a:rPr>
                        <a:t>Ensure </a:t>
                      </a:r>
                      <a:r>
                        <a:rPr lang="en-GB" sz="1400" baseline="0" dirty="0">
                          <a:latin typeface="+mn-lt"/>
                          <a:cs typeface="Arial" panose="020B0604020202020204" pitchFamily="34" charset="0"/>
                        </a:rPr>
                        <a:t>NWL Primary Care Teams have access to the resources and support available within the wider ICS system including: </a:t>
                      </a:r>
                    </a:p>
                    <a:p>
                      <a:pPr algn="l"/>
                      <a:endParaRPr lang="en-GB" sz="1400" baseline="0" dirty="0">
                        <a:latin typeface="+mn-lt"/>
                        <a:cs typeface="Arial" panose="020B0604020202020204" pitchFamily="34" charset="0"/>
                      </a:endParaRPr>
                    </a:p>
                    <a:p>
                      <a:pPr marL="179388" indent="-179388" algn="l">
                        <a:buFont typeface="Arial" panose="020B0604020202020204" pitchFamily="34" charset="0"/>
                        <a:buChar char="•"/>
                      </a:pPr>
                      <a:r>
                        <a:rPr lang="en-GB" sz="1400" dirty="0">
                          <a:latin typeface="+mn-lt"/>
                          <a:cs typeface="Arial" panose="020B0604020202020204" pitchFamily="34" charset="0"/>
                        </a:rPr>
                        <a:t>ICS recruitment events</a:t>
                      </a:r>
                    </a:p>
                    <a:p>
                      <a:pPr marL="179388" indent="-179388" algn="l">
                        <a:buFont typeface="Arial" panose="020B0604020202020204" pitchFamily="34" charset="0"/>
                        <a:buChar char="•"/>
                      </a:pPr>
                      <a:r>
                        <a:rPr lang="en-GB" sz="1400" dirty="0">
                          <a:latin typeface="+mn-lt"/>
                          <a:cs typeface="Arial" panose="020B0604020202020204" pitchFamily="34" charset="0"/>
                        </a:rPr>
                        <a:t>Joint working to develop the NWL Anchor Institute perspective</a:t>
                      </a:r>
                    </a:p>
                    <a:p>
                      <a:pPr marL="179388" indent="-179388" algn="l">
                        <a:buFont typeface="Arial" panose="020B0604020202020204" pitchFamily="34" charset="0"/>
                        <a:buChar char="•"/>
                      </a:pPr>
                      <a:r>
                        <a:rPr lang="en-GB" sz="1400" dirty="0">
                          <a:latin typeface="+mn-lt"/>
                          <a:cs typeface="Arial" panose="020B0604020202020204" pitchFamily="34" charset="0"/>
                        </a:rPr>
                        <a:t>Development</a:t>
                      </a:r>
                      <a:r>
                        <a:rPr lang="en-GB" sz="1400" baseline="0" dirty="0">
                          <a:latin typeface="+mn-lt"/>
                          <a:cs typeface="Arial" panose="020B0604020202020204" pitchFamily="34" charset="0"/>
                        </a:rPr>
                        <a:t> of ICS wide pre- registration placement and curriculum development </a:t>
                      </a:r>
                      <a:endParaRPr lang="en-GB" sz="1400" dirty="0">
                        <a:latin typeface="+mn-lt"/>
                        <a:cs typeface="Arial" panose="020B0604020202020204"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98933848"/>
                  </a:ext>
                </a:extLst>
              </a:tr>
            </a:tbl>
          </a:graphicData>
        </a:graphic>
      </p:graphicFrame>
    </p:spTree>
    <p:extLst>
      <p:ext uri="{BB962C8B-B14F-4D97-AF65-F5344CB8AC3E}">
        <p14:creationId xmlns:p14="http://schemas.microsoft.com/office/powerpoint/2010/main" val="527151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E2F643-567E-4E50-B7BD-F11673F44301}"/>
              </a:ext>
            </a:extLst>
          </p:cNvPr>
          <p:cNvSpPr txBox="1">
            <a:spLocks/>
          </p:cNvSpPr>
          <p:nvPr/>
        </p:nvSpPr>
        <p:spPr>
          <a:xfrm>
            <a:off x="1667508" y="2996952"/>
            <a:ext cx="8856984" cy="3384376"/>
          </a:xfrm>
          <a:prstGeom prst="rect">
            <a:avLst/>
          </a:prstGeom>
        </p:spPr>
        <p:txBody>
          <a:bodyPr vert="horz" lIns="91440" tIns="45720" rIns="91440" bIns="45720" rtlCol="0" anchor="b">
            <a:noAutofit/>
          </a:bodyPr>
          <a:lstStyle>
            <a:lvl1pPr algn="ctr" defTabSz="914377" rtl="0" eaLnBrk="1" latinLnBrk="0" hangingPunct="1">
              <a:lnSpc>
                <a:spcPct val="90000"/>
              </a:lnSpc>
              <a:spcBef>
                <a:spcPct val="0"/>
              </a:spcBef>
              <a:buNone/>
              <a:defRPr sz="6000" kern="1200">
                <a:solidFill>
                  <a:schemeClr val="bg1"/>
                </a:solidFill>
                <a:latin typeface="Arial" panose="020B0604020202020204" pitchFamily="34" charset="0"/>
                <a:ea typeface="+mj-ea"/>
                <a:cs typeface="Arial" panose="020B0604020202020204" pitchFamily="34" charset="0"/>
              </a:defRPr>
            </a:lvl1pPr>
          </a:lstStyle>
          <a:p>
            <a:r>
              <a:rPr lang="en-GB" sz="4000" dirty="0"/>
              <a:t>People Plan what’s next and longer term objectives</a:t>
            </a:r>
          </a:p>
          <a:p>
            <a:endParaRPr lang="en-GB" sz="4000" dirty="0"/>
          </a:p>
          <a:p>
            <a:pPr algn="l"/>
            <a:r>
              <a:rPr lang="en-GB" sz="1600" dirty="0" smtClean="0"/>
              <a:t>We are developing a high-level plan on a page and there are detailed plans emerging with milestones and timescales. Our plan is divided into:</a:t>
            </a:r>
          </a:p>
          <a:p>
            <a:endParaRPr lang="en-GB" sz="1600" dirty="0" smtClean="0"/>
          </a:p>
          <a:p>
            <a:pPr marL="285750" indent="-285750" algn="l">
              <a:buFont typeface="Arial" panose="020B0604020202020204" pitchFamily="34" charset="0"/>
              <a:buChar char="•"/>
            </a:pPr>
            <a:r>
              <a:rPr lang="en-GB" sz="1600" dirty="0"/>
              <a:t>Operational (immediate – less than one year and what we need to do to address here and now workforce priorities)</a:t>
            </a:r>
          </a:p>
          <a:p>
            <a:pPr marL="285750" indent="-285750" algn="l">
              <a:buFont typeface="Arial" panose="020B0604020202020204" pitchFamily="34" charset="0"/>
              <a:buChar char="•"/>
            </a:pPr>
            <a:r>
              <a:rPr lang="en-GB" sz="1600" dirty="0"/>
              <a:t>Tactical (medium term – what people need in the coming year, conducted within the annual budget process, smaller scale priorities)</a:t>
            </a:r>
          </a:p>
          <a:p>
            <a:pPr marL="285750" indent="-285750" algn="l">
              <a:buFont typeface="Arial" panose="020B0604020202020204" pitchFamily="34" charset="0"/>
              <a:buChar char="•"/>
            </a:pPr>
            <a:r>
              <a:rPr lang="en-GB" sz="1600" dirty="0"/>
              <a:t>Strategic (longer term – 2-5 years and what is required to delivery against longer term business strategies; integrated and focused on workforce planning) </a:t>
            </a:r>
          </a:p>
          <a:p>
            <a:endParaRPr lang="en-GB" sz="1600" dirty="0" smtClean="0"/>
          </a:p>
          <a:p>
            <a:pPr algn="l"/>
            <a:r>
              <a:rPr lang="en-GB" sz="1600" dirty="0" smtClean="0"/>
              <a:t>We are working to understand the critical roles and services where we have high vacancy or turnover rates (i.e. hard to recruit/ hard to retain) and develop workforce transformation plans against these. This will form part of the tactical and strategic plans.</a:t>
            </a:r>
          </a:p>
          <a:p>
            <a:pPr algn="l"/>
            <a:endParaRPr lang="en-GB" sz="1600" dirty="0"/>
          </a:p>
          <a:p>
            <a:pPr algn="l"/>
            <a:r>
              <a:rPr lang="en-GB" sz="1600" dirty="0" smtClean="0"/>
              <a:t>We continue to integrate plans across health organisations and primary care and have a longer-term approach for incorporating Social Care into those plans</a:t>
            </a:r>
          </a:p>
        </p:txBody>
      </p:sp>
    </p:spTree>
    <p:extLst>
      <p:ext uri="{BB962C8B-B14F-4D97-AF65-F5344CB8AC3E}">
        <p14:creationId xmlns:p14="http://schemas.microsoft.com/office/powerpoint/2010/main" val="23647159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F3DEA61-066C-4AD5-9CE4-DD27A9C6F3FF}"/>
              </a:ext>
            </a:extLst>
          </p:cNvPr>
          <p:cNvSpPr>
            <a:spLocks noGrp="1"/>
          </p:cNvSpPr>
          <p:nvPr>
            <p:ph type="sldNum" sz="quarter" idx="12"/>
          </p:nvPr>
        </p:nvSpPr>
        <p:spPr/>
        <p:txBody>
          <a:bodyPr/>
          <a:lstStyle/>
          <a:p>
            <a:fld id="{E76F84FA-B8EB-462F-97BA-032CB76B4E3A}" type="slidenum">
              <a:rPr lang="en-GB" smtClean="0"/>
              <a:t>15</a:t>
            </a:fld>
            <a:endParaRPr lang="en-GB"/>
          </a:p>
        </p:txBody>
      </p:sp>
      <p:sp>
        <p:nvSpPr>
          <p:cNvPr id="4" name="Title 3">
            <a:extLst>
              <a:ext uri="{FF2B5EF4-FFF2-40B4-BE49-F238E27FC236}">
                <a16:creationId xmlns:a16="http://schemas.microsoft.com/office/drawing/2014/main" id="{F80E7B19-1B0C-430D-A0BA-4CBB7D0B6733}"/>
              </a:ext>
            </a:extLst>
          </p:cNvPr>
          <p:cNvSpPr>
            <a:spLocks noGrp="1"/>
          </p:cNvSpPr>
          <p:nvPr>
            <p:ph type="title"/>
          </p:nvPr>
        </p:nvSpPr>
        <p:spPr>
          <a:xfrm>
            <a:off x="407368" y="260648"/>
            <a:ext cx="11377264" cy="798162"/>
          </a:xfrm>
        </p:spPr>
        <p:txBody>
          <a:bodyPr>
            <a:normAutofit fontScale="90000"/>
          </a:bodyPr>
          <a:lstStyle/>
          <a:p>
            <a:pPr>
              <a:lnSpc>
                <a:spcPct val="100000"/>
              </a:lnSpc>
            </a:pPr>
            <a:r>
              <a:rPr lang="en-GB" sz="3600" dirty="0"/>
              <a:t>People P</a:t>
            </a:r>
            <a:r>
              <a:rPr lang="en-GB" sz="3600" dirty="0" smtClean="0"/>
              <a:t>lan </a:t>
            </a:r>
            <a:r>
              <a:rPr lang="en-GB" sz="3600" dirty="0"/>
              <a:t>on a P</a:t>
            </a:r>
            <a:r>
              <a:rPr lang="en-GB" sz="3600" dirty="0" smtClean="0"/>
              <a:t>age: next steps and future initiatives</a:t>
            </a:r>
            <a:r>
              <a:rPr lang="en-GB" dirty="0" smtClean="0"/>
              <a:t/>
            </a:r>
            <a:br>
              <a:rPr lang="en-GB" dirty="0" smtClean="0"/>
            </a:br>
            <a:r>
              <a:rPr lang="en-GB" sz="1600" i="1" dirty="0" smtClean="0"/>
              <a:t>As we implement our plans we will meet with our partners to align approaches with Social Care and Local Authorities; a Social Care representative is being invited to become a member of the NWL People Board </a:t>
            </a:r>
            <a:endParaRPr lang="en-GB" sz="4000" i="1" dirty="0"/>
          </a:p>
        </p:txBody>
      </p:sp>
      <p:graphicFrame>
        <p:nvGraphicFramePr>
          <p:cNvPr id="5" name="Table 4">
            <a:extLst>
              <a:ext uri="{FF2B5EF4-FFF2-40B4-BE49-F238E27FC236}">
                <a16:creationId xmlns:a16="http://schemas.microsoft.com/office/drawing/2014/main" id="{11910E6E-CD02-4A1B-887D-2521F9B642D7}"/>
              </a:ext>
            </a:extLst>
          </p:cNvPr>
          <p:cNvGraphicFramePr>
            <a:graphicFrameLocks noGrp="1"/>
          </p:cNvGraphicFramePr>
          <p:nvPr>
            <p:extLst>
              <p:ext uri="{D42A27DB-BD31-4B8C-83A1-F6EECF244321}">
                <p14:modId xmlns:p14="http://schemas.microsoft.com/office/powerpoint/2010/main" val="4032405756"/>
              </p:ext>
            </p:extLst>
          </p:nvPr>
        </p:nvGraphicFramePr>
        <p:xfrm>
          <a:off x="0" y="1255506"/>
          <a:ext cx="12192000" cy="5547360"/>
        </p:xfrm>
        <a:graphic>
          <a:graphicData uri="http://schemas.openxmlformats.org/drawingml/2006/table">
            <a:tbl>
              <a:tblPr firstRow="1" bandRow="1">
                <a:tableStyleId>{5C22544A-7EE6-4342-B048-85BDC9FD1C3A}</a:tableStyleId>
              </a:tblPr>
              <a:tblGrid>
                <a:gridCol w="1343472">
                  <a:extLst>
                    <a:ext uri="{9D8B030D-6E8A-4147-A177-3AD203B41FA5}">
                      <a16:colId xmlns:a16="http://schemas.microsoft.com/office/drawing/2014/main" val="45992565"/>
                    </a:ext>
                  </a:extLst>
                </a:gridCol>
                <a:gridCol w="3744416">
                  <a:extLst>
                    <a:ext uri="{9D8B030D-6E8A-4147-A177-3AD203B41FA5}">
                      <a16:colId xmlns:a16="http://schemas.microsoft.com/office/drawing/2014/main" val="2778951103"/>
                    </a:ext>
                  </a:extLst>
                </a:gridCol>
                <a:gridCol w="4032448">
                  <a:extLst>
                    <a:ext uri="{9D8B030D-6E8A-4147-A177-3AD203B41FA5}">
                      <a16:colId xmlns:a16="http://schemas.microsoft.com/office/drawing/2014/main" val="3515433231"/>
                    </a:ext>
                  </a:extLst>
                </a:gridCol>
                <a:gridCol w="3071664">
                  <a:extLst>
                    <a:ext uri="{9D8B030D-6E8A-4147-A177-3AD203B41FA5}">
                      <a16:colId xmlns:a16="http://schemas.microsoft.com/office/drawing/2014/main" val="587872810"/>
                    </a:ext>
                  </a:extLst>
                </a:gridCol>
              </a:tblGrid>
              <a:tr h="430556">
                <a:tc>
                  <a:txBody>
                    <a:bodyPr/>
                    <a:lstStyle/>
                    <a:p>
                      <a:r>
                        <a:rPr lang="en-GB" sz="1200" dirty="0"/>
                        <a:t>Pillar</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lang="en-GB" sz="1000" b="1" dirty="0"/>
                        <a:t>Operational</a:t>
                      </a:r>
                      <a:r>
                        <a:rPr lang="en-GB" sz="1000" b="0" dirty="0"/>
                        <a:t> (immediate – less than one year and what we need to do to address here and now workforce priorities)</a:t>
                      </a:r>
                    </a:p>
                    <a:p>
                      <a:endParaRPr lang="en-GB" sz="1000" b="0"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lang="en-GB" sz="1000" b="1" dirty="0"/>
                        <a:t>Tactical</a:t>
                      </a:r>
                      <a:r>
                        <a:rPr lang="en-GB" sz="1000" b="0" dirty="0"/>
                        <a:t> (medium term – what people need in the coming year, conducted within the annual budget process, smaller scale priorities)</a:t>
                      </a:r>
                    </a:p>
                    <a:p>
                      <a:endParaRPr lang="en-GB" sz="1000" b="0"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r>
                        <a:rPr lang="en-GB" sz="1000" b="1" dirty="0"/>
                        <a:t>Strategic</a:t>
                      </a:r>
                      <a:r>
                        <a:rPr lang="en-GB" sz="1000" b="0" dirty="0"/>
                        <a:t> (longer term – 2-5 years and what is required to delivery against longer term business strategies; integrated and focused on workforce planning) </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978870954"/>
                  </a:ext>
                </a:extLst>
              </a:tr>
              <a:tr h="466435">
                <a:tc>
                  <a:txBody>
                    <a:bodyPr/>
                    <a:lstStyle/>
                    <a:p>
                      <a:r>
                        <a:rPr lang="en-GB" sz="1100" b="1" dirty="0">
                          <a:solidFill>
                            <a:schemeClr val="bg1"/>
                          </a:solidFill>
                        </a:rPr>
                        <a:t>CARE</a:t>
                      </a:r>
                    </a:p>
                    <a:p>
                      <a:r>
                        <a:rPr lang="en-GB" sz="1100" b="1" dirty="0">
                          <a:solidFill>
                            <a:schemeClr val="bg1"/>
                          </a:solidFill>
                        </a:rPr>
                        <a:t>Nina Singh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9A50E"/>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Organisational plans developed for the Delivery of the 10 point 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All organisations implement Pulse Survey</a:t>
                      </a:r>
                      <a:endParaRPr kumimoji="0" lang="en-GB" sz="11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Delivery of the 10 point plan across 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Development of long-term strategic ICS HWB framework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Integration of Primary Care into plans</a:t>
                      </a:r>
                      <a:endParaRPr kumimoji="0" lang="en-GB" sz="11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noProof="0" dirty="0" smtClean="0">
                          <a:ln>
                            <a:noFill/>
                          </a:ln>
                          <a:solidFill>
                            <a:prstClr val="black"/>
                          </a:solidFill>
                          <a:effectLst/>
                          <a:uLnTx/>
                          <a:uFillTx/>
                          <a:latin typeface="+mn-lt"/>
                          <a:ea typeface="+mn-ea"/>
                          <a:cs typeface="Arial" panose="020B0604020202020204" pitchFamily="34" charset="0"/>
                        </a:rPr>
                        <a:t>Integration of social care into plans</a:t>
                      </a:r>
                      <a:endParaRPr kumimoji="0" lang="en-GB" sz="11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7229290"/>
                  </a:ext>
                </a:extLst>
              </a:tr>
              <a:tr h="597994">
                <a:tc>
                  <a:txBody>
                    <a:bodyPr/>
                    <a:lstStyle/>
                    <a:p>
                      <a:r>
                        <a:rPr lang="en-GB" sz="1100" b="1" dirty="0">
                          <a:solidFill>
                            <a:schemeClr val="bg1"/>
                          </a:solidFill>
                        </a:rPr>
                        <a:t>LEAD</a:t>
                      </a:r>
                    </a:p>
                    <a:p>
                      <a:r>
                        <a:rPr lang="en-GB" sz="1100" b="1" dirty="0">
                          <a:solidFill>
                            <a:schemeClr val="bg1"/>
                          </a:solidFill>
                        </a:rPr>
                        <a:t>Charlotte Bailey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4678"/>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dirty="0" smtClean="0">
                          <a:ln>
                            <a:noFill/>
                          </a:ln>
                          <a:solidFill>
                            <a:prstClr val="black"/>
                          </a:solidFill>
                          <a:effectLst/>
                          <a:uLnTx/>
                          <a:uFillTx/>
                          <a:latin typeface="+mn-lt"/>
                          <a:ea typeface="+mn-ea"/>
                          <a:cs typeface="Arial" panose="020B0604020202020204" pitchFamily="34" charset="0"/>
                        </a:rPr>
                        <a:t>ICS values and behaviours framework developed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dirty="0" smtClean="0">
                          <a:ln>
                            <a:noFill/>
                          </a:ln>
                          <a:solidFill>
                            <a:prstClr val="black"/>
                          </a:solidFill>
                          <a:effectLst/>
                          <a:uLnTx/>
                          <a:uFillTx/>
                          <a:latin typeface="+mn-lt"/>
                          <a:ea typeface="+mn-ea"/>
                          <a:cs typeface="Arial" panose="020B0604020202020204" pitchFamily="34" charset="0"/>
                        </a:rPr>
                        <a:t>Compassionate leadership approach roll out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dirty="0" smtClean="0">
                          <a:ln>
                            <a:noFill/>
                          </a:ln>
                          <a:solidFill>
                            <a:prstClr val="black"/>
                          </a:solidFill>
                          <a:effectLst/>
                          <a:uLnTx/>
                          <a:uFillTx/>
                          <a:latin typeface="+mn-lt"/>
                          <a:ea typeface="+mn-ea"/>
                          <a:cs typeface="Arial" panose="020B0604020202020204" pitchFamily="34" charset="0"/>
                        </a:rPr>
                        <a:t>ICS wide deployment of 2022 Graduate Management Trainee Scheme agreed and in place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dirty="0" smtClean="0">
                          <a:ln>
                            <a:noFill/>
                          </a:ln>
                          <a:solidFill>
                            <a:prstClr val="black"/>
                          </a:solidFill>
                          <a:effectLst/>
                          <a:uLnTx/>
                          <a:uFillTx/>
                          <a:latin typeface="+mn-lt"/>
                          <a:ea typeface="+mn-ea"/>
                          <a:cs typeface="Arial" panose="020B0604020202020204" pitchFamily="34" charset="0"/>
                        </a:rPr>
                        <a:t>Management development programme in place supporting ICS talent management approach</a:t>
                      </a:r>
                      <a:endParaRPr kumimoji="0" lang="en-GB" sz="1100" b="0" i="0" u="none" strike="noStrike" kern="1200" cap="none" spc="0" normalizeH="0" baseline="0" dirty="0">
                        <a:ln>
                          <a:noFill/>
                        </a:ln>
                        <a:solidFill>
                          <a:prstClr val="black"/>
                        </a:solidFill>
                        <a:effectLst/>
                        <a:uLnTx/>
                        <a:uFillTx/>
                        <a:latin typeface="+mn-lt"/>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dirty="0" smtClean="0">
                          <a:ln>
                            <a:noFill/>
                          </a:ln>
                          <a:solidFill>
                            <a:prstClr val="black"/>
                          </a:solidFill>
                          <a:effectLst/>
                          <a:uLnTx/>
                          <a:uFillTx/>
                          <a:latin typeface="+mn-lt"/>
                          <a:ea typeface="+mn-ea"/>
                          <a:cs typeface="Arial" panose="020B0604020202020204" pitchFamily="34" charset="0"/>
                        </a:rPr>
                        <a:t>Enhances leadership development programme integrated into ICS-wide succession planning process</a:t>
                      </a:r>
                      <a:endParaRPr kumimoji="0" lang="en-GB" sz="1100" b="0" i="0" u="none" strike="noStrike" kern="1200" cap="none" spc="0" normalizeH="0" baseline="0" dirty="0">
                        <a:ln>
                          <a:noFill/>
                        </a:ln>
                        <a:solidFill>
                          <a:prstClr val="black"/>
                        </a:solidFill>
                        <a:effectLst/>
                        <a:uLnTx/>
                        <a:uFillTx/>
                        <a:latin typeface="+mn-lt"/>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7946045"/>
                  </a:ext>
                </a:extLst>
              </a:tr>
              <a:tr h="466435">
                <a:tc>
                  <a:txBody>
                    <a:bodyPr/>
                    <a:lstStyle/>
                    <a:p>
                      <a:r>
                        <a:rPr lang="en-GB" sz="1100" b="1" dirty="0">
                          <a:solidFill>
                            <a:schemeClr val="bg1"/>
                          </a:solidFill>
                        </a:rPr>
                        <a:t>INCLUDE</a:t>
                      </a:r>
                    </a:p>
                    <a:p>
                      <a:r>
                        <a:rPr lang="en-GB" sz="1100" b="1" dirty="0">
                          <a:solidFill>
                            <a:schemeClr val="bg1"/>
                          </a:solidFill>
                        </a:rPr>
                        <a:t>Louella Johnson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53E9A"/>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dirty="0" smtClean="0">
                          <a:ln>
                            <a:noFill/>
                          </a:ln>
                          <a:solidFill>
                            <a:prstClr val="black"/>
                          </a:solidFill>
                          <a:effectLst/>
                          <a:uLnTx/>
                          <a:uFillTx/>
                          <a:latin typeface="+mn-lt"/>
                          <a:ea typeface="+mn-ea"/>
                          <a:cs typeface="Arial" panose="020B0604020202020204" pitchFamily="34" charset="0"/>
                        </a:rPr>
                        <a:t>Develop a NWL-wide target to meet WRES Model employers goal trajectories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smtClean="0">
                          <a:solidFill>
                            <a:schemeClr val="dk1"/>
                          </a:solidFill>
                          <a:effectLst/>
                          <a:latin typeface="+mn-lt"/>
                          <a:ea typeface="+mn-ea"/>
                          <a:cs typeface="Arial"/>
                        </a:rPr>
                        <a:t>Implement of the NWL Inclusive Recruitment Guide</a:t>
                      </a:r>
                      <a:endParaRPr lang="en-GB" sz="1100" kern="1200" dirty="0">
                        <a:solidFill>
                          <a:schemeClr val="dk1"/>
                        </a:solidFill>
                        <a:effectLst/>
                        <a:latin typeface="+mn-lt"/>
                        <a:ea typeface="+mn-ea"/>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dirty="0" smtClean="0">
                          <a:ln>
                            <a:noFill/>
                          </a:ln>
                          <a:solidFill>
                            <a:prstClr val="black"/>
                          </a:solidFill>
                          <a:effectLst/>
                          <a:uLnTx/>
                          <a:uFillTx/>
                          <a:latin typeface="+mn-lt"/>
                          <a:ea typeface="+mn-ea"/>
                          <a:cs typeface="Arial" panose="020B0604020202020204" pitchFamily="34" charset="0"/>
                        </a:rPr>
                        <a:t>‘Insight’ programme to support the development of BAME NEDS, incorporating learning from organisations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kern="1200" dirty="0" smtClean="0">
                          <a:solidFill>
                            <a:schemeClr val="dk1"/>
                          </a:solidFill>
                          <a:effectLst/>
                          <a:latin typeface="+mn-lt"/>
                          <a:ea typeface="+mn-ea"/>
                          <a:cs typeface="Arial"/>
                        </a:rPr>
                        <a:t>Tbc </a:t>
                      </a:r>
                      <a:endParaRPr lang="en-GB" sz="1100" kern="1200" dirty="0">
                        <a:solidFill>
                          <a:schemeClr val="dk1"/>
                        </a:solidFill>
                        <a:effectLst/>
                        <a:latin typeface="+mn-lt"/>
                        <a:ea typeface="+mn-ea"/>
                        <a:cs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4601828"/>
                  </a:ext>
                </a:extLst>
              </a:tr>
              <a:tr h="597994">
                <a:tc>
                  <a:txBody>
                    <a:bodyPr/>
                    <a:lstStyle/>
                    <a:p>
                      <a:r>
                        <a:rPr lang="en-GB" sz="1100" b="1" dirty="0">
                          <a:solidFill>
                            <a:schemeClr val="bg1"/>
                          </a:solidFill>
                        </a:rPr>
                        <a:t>GROW</a:t>
                      </a:r>
                    </a:p>
                    <a:p>
                      <a:r>
                        <a:rPr lang="en-GB" sz="1100" b="1" dirty="0">
                          <a:solidFill>
                            <a:schemeClr val="bg1"/>
                          </a:solidFill>
                        </a:rPr>
                        <a:t>Sue Smith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A90C0"/>
                    </a:solidFill>
                  </a:tcPr>
                </a:tc>
                <a:tc>
                  <a:txBody>
                    <a:bodyPr/>
                    <a:lstStyle/>
                    <a:p>
                      <a:pPr marL="179388" lvl="0" indent="-179388">
                        <a:spcBef>
                          <a:spcPts val="0"/>
                        </a:spcBef>
                        <a:buFont typeface="Arial" panose="020B0604020202020204" pitchFamily="34" charset="0"/>
                        <a:buChar char="•"/>
                      </a:pPr>
                      <a:r>
                        <a:rPr kumimoji="0" lang="en-GB" sz="1100" b="0" i="0" u="none" strike="noStrike" kern="1200" cap="none" spc="0" normalizeH="0" baseline="0" dirty="0" smtClean="0">
                          <a:ln>
                            <a:noFill/>
                          </a:ln>
                          <a:solidFill>
                            <a:prstClr val="black"/>
                          </a:solidFill>
                          <a:effectLst/>
                          <a:uLnTx/>
                          <a:uFillTx/>
                          <a:latin typeface="+mn-lt"/>
                          <a:ea typeface="+mn-ea"/>
                          <a:cs typeface="Arial" panose="020B0604020202020204" pitchFamily="34" charset="0"/>
                        </a:rPr>
                        <a:t>Vaccination to vocation programme complete</a:t>
                      </a:r>
                    </a:p>
                    <a:p>
                      <a:pPr marL="179388" lvl="0" indent="-179388">
                        <a:spcBef>
                          <a:spcPts val="0"/>
                        </a:spcBef>
                        <a:buFont typeface="Arial" panose="020B0604020202020204" pitchFamily="34" charset="0"/>
                        <a:buChar char="•"/>
                      </a:pPr>
                      <a:r>
                        <a:rPr kumimoji="0" lang="en-GB" sz="1100" b="0" i="0" u="none" strike="noStrike" kern="1200" cap="none" spc="0" normalizeH="0" baseline="0" dirty="0" smtClean="0">
                          <a:ln>
                            <a:noFill/>
                          </a:ln>
                          <a:solidFill>
                            <a:prstClr val="black"/>
                          </a:solidFill>
                          <a:effectLst/>
                          <a:uLnTx/>
                          <a:uFillTx/>
                          <a:latin typeface="+mn-lt"/>
                          <a:ea typeface="+mn-ea"/>
                          <a:cs typeface="Arial" panose="020B0604020202020204" pitchFamily="34" charset="0"/>
                        </a:rPr>
                        <a:t>Hard to recruit roles identified with plans to address requirements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9388" lvl="0" indent="-179388">
                        <a:spcBef>
                          <a:spcPts val="0"/>
                        </a:spcBef>
                        <a:buFont typeface="Arial" panose="020B0604020202020204" pitchFamily="34" charset="0"/>
                        <a:buChar char="•"/>
                      </a:pPr>
                      <a:r>
                        <a:rPr kumimoji="0" lang="en-GB" sz="1100" b="0" i="0" u="none" strike="noStrike" kern="1200" cap="none" spc="0" normalizeH="0" baseline="0" dirty="0" smtClean="0">
                          <a:ln>
                            <a:noFill/>
                          </a:ln>
                          <a:solidFill>
                            <a:prstClr val="black"/>
                          </a:solidFill>
                          <a:effectLst/>
                          <a:uLnTx/>
                          <a:uFillTx/>
                          <a:latin typeface="+mn-lt"/>
                          <a:ea typeface="+mn-ea"/>
                          <a:cs typeface="Arial" panose="020B0604020202020204" pitchFamily="34" charset="0"/>
                        </a:rPr>
                        <a:t>ICS-wide apprenticeship provision in place</a:t>
                      </a:r>
                    </a:p>
                    <a:p>
                      <a:pPr marL="179388" lvl="0" indent="-179388">
                        <a:spcBef>
                          <a:spcPts val="0"/>
                        </a:spcBef>
                        <a:buFont typeface="Arial" panose="020B0604020202020204" pitchFamily="34" charset="0"/>
                        <a:buChar char="•"/>
                      </a:pPr>
                      <a:r>
                        <a:rPr lang="en-GB" sz="1100" dirty="0" smtClean="0">
                          <a:effectLst/>
                          <a:latin typeface="+mn-lt"/>
                          <a:ea typeface="Calibri" panose="020F0502020204030204" pitchFamily="34" charset="0"/>
                          <a:cs typeface="Arial" panose="020B0604020202020204" pitchFamily="34" charset="0"/>
                        </a:rPr>
                        <a:t>Map educational and apprenticeship pathways that support entry to post graduate level employment into the NHS from the NWL population</a:t>
                      </a:r>
                      <a:endParaRPr kumimoji="0" lang="en-GB" sz="1100" b="0" i="0" u="none" strike="noStrike" kern="1200" cap="none" spc="0" normalizeH="0" baseline="0" dirty="0">
                        <a:ln>
                          <a:noFill/>
                        </a:ln>
                        <a:solidFill>
                          <a:prstClr val="black"/>
                        </a:solidFill>
                        <a:effectLst/>
                        <a:uLnTx/>
                        <a:uFillTx/>
                        <a:latin typeface="+mn-lt"/>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9388" lvl="0" indent="-179388">
                        <a:spcBef>
                          <a:spcPts val="0"/>
                        </a:spcBef>
                        <a:buFont typeface="Arial" panose="020B0604020202020204" pitchFamily="34" charset="0"/>
                        <a:buChar char="•"/>
                      </a:pPr>
                      <a:r>
                        <a:rPr lang="en-GB" sz="1100" dirty="0" smtClean="0">
                          <a:effectLst/>
                          <a:latin typeface="+mn-lt"/>
                          <a:ea typeface="Calibri" panose="020F0502020204030204" pitchFamily="34" charset="0"/>
                          <a:cs typeface="Arial" panose="020B0604020202020204" pitchFamily="34" charset="0"/>
                        </a:rPr>
                        <a:t>Place-based NHS recruitment model addressing</a:t>
                      </a:r>
                      <a:r>
                        <a:rPr lang="en-GB" sz="1100" baseline="0" dirty="0" smtClean="0">
                          <a:effectLst/>
                          <a:latin typeface="+mn-lt"/>
                          <a:ea typeface="Calibri" panose="020F0502020204030204" pitchFamily="34" charset="0"/>
                          <a:cs typeface="Arial" panose="020B0604020202020204" pitchFamily="34" charset="0"/>
                        </a:rPr>
                        <a:t> </a:t>
                      </a:r>
                      <a:r>
                        <a:rPr lang="en-GB" sz="1100" dirty="0" smtClean="0">
                          <a:effectLst/>
                          <a:latin typeface="+mn-lt"/>
                          <a:ea typeface="Calibri" panose="020F0502020204030204" pitchFamily="34" charset="0"/>
                          <a:cs typeface="Arial" panose="020B0604020202020204" pitchFamily="34" charset="0"/>
                        </a:rPr>
                        <a:t>underrepresented groups in NWL and </a:t>
                      </a:r>
                      <a:r>
                        <a:rPr lang="en-GB" sz="1100" baseline="0" dirty="0" smtClean="0">
                          <a:effectLst/>
                          <a:latin typeface="+mn-lt"/>
                          <a:ea typeface="Calibri" panose="020F0502020204030204" pitchFamily="34" charset="0"/>
                          <a:cs typeface="Arial" panose="020B0604020202020204" pitchFamily="34" charset="0"/>
                        </a:rPr>
                        <a:t>opportunities for development / career progression</a:t>
                      </a:r>
                      <a:endParaRPr kumimoji="0" lang="en-GB" sz="1100" b="0" i="0" u="none" strike="noStrike" kern="1200" cap="none" spc="0" normalizeH="0" baseline="0" dirty="0">
                        <a:ln>
                          <a:noFill/>
                        </a:ln>
                        <a:solidFill>
                          <a:prstClr val="black"/>
                        </a:solidFill>
                        <a:effectLst/>
                        <a:uLnTx/>
                        <a:uFillTx/>
                        <a:latin typeface="+mn-lt"/>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19661115"/>
                  </a:ext>
                </a:extLst>
              </a:tr>
              <a:tr h="861112">
                <a:tc>
                  <a:txBody>
                    <a:bodyPr/>
                    <a:lstStyle/>
                    <a:p>
                      <a:r>
                        <a:rPr lang="en-GB" sz="1100" b="1" dirty="0">
                          <a:solidFill>
                            <a:schemeClr val="bg1"/>
                          </a:solidFill>
                        </a:rPr>
                        <a:t>TRANSFORM</a:t>
                      </a:r>
                    </a:p>
                    <a:p>
                      <a:r>
                        <a:rPr lang="en-GB" sz="1100" b="1" dirty="0">
                          <a:solidFill>
                            <a:schemeClr val="bg1"/>
                          </a:solidFill>
                        </a:rPr>
                        <a:t>Kevin Croft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B429B"/>
                    </a:solidFill>
                  </a:tcPr>
                </a:tc>
                <a:tc>
                  <a:txBody>
                    <a:bodyPr/>
                    <a:lstStyle/>
                    <a:p>
                      <a:pPr marL="179388" lvl="0" indent="-179388">
                        <a:spcBef>
                          <a:spcPts val="0"/>
                        </a:spcBef>
                        <a:buFont typeface="Arial" panose="020B0604020202020204" pitchFamily="34" charset="0"/>
                        <a:buChar char="•"/>
                      </a:pPr>
                      <a:r>
                        <a:rPr kumimoji="0" lang="en-GB" sz="1100" b="0" i="0" u="none" strike="noStrike" kern="1200" cap="none" spc="0" normalizeH="0" baseline="0" dirty="0" smtClean="0">
                          <a:ln>
                            <a:noFill/>
                          </a:ln>
                          <a:solidFill>
                            <a:prstClr val="black"/>
                          </a:solidFill>
                          <a:effectLst/>
                          <a:uLnTx/>
                          <a:uFillTx/>
                          <a:latin typeface="+mn-lt"/>
                          <a:ea typeface="+mn-ea"/>
                          <a:cs typeface="Arial" panose="020B0604020202020204" pitchFamily="34" charset="0"/>
                        </a:rPr>
                        <a:t>Recruitment against ARRS roles</a:t>
                      </a:r>
                    </a:p>
                    <a:p>
                      <a:pPr marL="179388" lvl="0" indent="-179388">
                        <a:spcBef>
                          <a:spcPts val="0"/>
                        </a:spcBef>
                        <a:buFont typeface="Arial" panose="020B0604020202020204" pitchFamily="34" charset="0"/>
                        <a:buChar char="•"/>
                      </a:pPr>
                      <a:r>
                        <a:rPr kumimoji="0" lang="en-GB" sz="1100" b="0" i="0" u="none" strike="noStrike" kern="1200" cap="none" spc="0" normalizeH="0" baseline="0" dirty="0" smtClean="0">
                          <a:ln>
                            <a:noFill/>
                          </a:ln>
                          <a:solidFill>
                            <a:prstClr val="black"/>
                          </a:solidFill>
                          <a:effectLst/>
                          <a:uLnTx/>
                          <a:uFillTx/>
                          <a:latin typeface="+mn-lt"/>
                          <a:ea typeface="+mn-ea"/>
                          <a:cs typeface="Arial" panose="020B0604020202020204" pitchFamily="34" charset="0"/>
                        </a:rPr>
                        <a:t>Maximise workforce agility for winter plans</a:t>
                      </a:r>
                    </a:p>
                    <a:p>
                      <a:pPr marL="179388" marR="0" lvl="0" indent="-179388"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dirty="0" smtClean="0"/>
                        <a:t>Joint</a:t>
                      </a:r>
                      <a:r>
                        <a:rPr lang="en-GB" sz="1100" b="0" baseline="0" dirty="0" smtClean="0"/>
                        <a:t> strategies for increasing staff </a:t>
                      </a:r>
                      <a:r>
                        <a:rPr lang="en-GB" sz="1100" b="0" dirty="0" smtClean="0"/>
                        <a:t>mobility</a:t>
                      </a:r>
                      <a:r>
                        <a:rPr lang="en-GB" sz="1100" b="0" baseline="0" dirty="0" smtClean="0"/>
                        <a:t> and </a:t>
                      </a:r>
                      <a:r>
                        <a:rPr kumimoji="0" lang="en-GB" sz="1100" b="0" i="0" u="none" strike="noStrike" kern="1200" cap="none" spc="0" normalizeH="0" baseline="0" dirty="0" smtClean="0">
                          <a:ln>
                            <a:noFill/>
                          </a:ln>
                          <a:solidFill>
                            <a:prstClr val="black"/>
                          </a:solidFill>
                          <a:effectLst/>
                          <a:uLnTx/>
                          <a:uFillTx/>
                          <a:latin typeface="+mn-lt"/>
                          <a:ea typeface="+mn-ea"/>
                          <a:cs typeface="Arial" panose="020B0604020202020204" pitchFamily="34" charset="0"/>
                        </a:rPr>
                        <a:t>enhanced use of MOU to enable a more flexible workforce</a:t>
                      </a:r>
                    </a:p>
                    <a:p>
                      <a:pPr marL="179388" marR="0" lvl="0" indent="-179388"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b="0"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9388" lvl="0" indent="-179388">
                        <a:spcBef>
                          <a:spcPts val="0"/>
                        </a:spcBef>
                        <a:buFont typeface="Arial" panose="020B0604020202020204" pitchFamily="34" charset="0"/>
                        <a:buChar char="•"/>
                      </a:pPr>
                      <a:r>
                        <a:rPr kumimoji="0" lang="en-GB" sz="1100" b="0" i="0" u="none" strike="noStrike" kern="1200" cap="none" spc="0" normalizeH="0" baseline="0" dirty="0" smtClean="0">
                          <a:ln>
                            <a:noFill/>
                          </a:ln>
                          <a:solidFill>
                            <a:prstClr val="black"/>
                          </a:solidFill>
                          <a:effectLst/>
                          <a:uLnTx/>
                          <a:uFillTx/>
                          <a:latin typeface="+mn-lt"/>
                          <a:ea typeface="+mn-ea"/>
                          <a:cs typeface="Arial" panose="020B0604020202020204" pitchFamily="34" charset="0"/>
                        </a:rPr>
                        <a:t>ARRS roles development against longer term Primary Care workforce strategy</a:t>
                      </a:r>
                    </a:p>
                    <a:p>
                      <a:pPr marL="171450" lvl="0" indent="-171450">
                        <a:spcBef>
                          <a:spcPts val="0"/>
                        </a:spcBef>
                        <a:buFont typeface="Arial" panose="020B0604020202020204" pitchFamily="34" charset="0"/>
                        <a:buChar char="•"/>
                      </a:pPr>
                      <a:r>
                        <a:rPr kumimoji="0" lang="en-GB" sz="1100" b="0" i="0" u="none" strike="noStrike" kern="1200" cap="none" spc="0" normalizeH="0" baseline="0" dirty="0" smtClean="0">
                          <a:ln>
                            <a:noFill/>
                          </a:ln>
                          <a:solidFill>
                            <a:prstClr val="black"/>
                          </a:solidFill>
                          <a:effectLst/>
                          <a:uLnTx/>
                          <a:uFillTx/>
                          <a:latin typeface="+mn-lt"/>
                          <a:ea typeface="+mn-ea"/>
                          <a:cs typeface="Arial" panose="020B0604020202020204" pitchFamily="34" charset="0"/>
                        </a:rPr>
                        <a:t>Integration of workforce agenda with Primary Care, including transformation, training and education</a:t>
                      </a:r>
                    </a:p>
                    <a:p>
                      <a:pPr marL="179388" lvl="0" indent="-179388">
                        <a:spcBef>
                          <a:spcPts val="0"/>
                        </a:spcBef>
                        <a:buFont typeface="Arial" panose="020B0604020202020204" pitchFamily="34" charset="0"/>
                        <a:buChar char="•"/>
                      </a:pPr>
                      <a:r>
                        <a:rPr kumimoji="0" lang="en-GB" sz="1100" b="0" i="0" u="none" strike="noStrike" kern="1200" cap="none" spc="0" normalizeH="0" baseline="0" dirty="0" smtClean="0">
                          <a:ln>
                            <a:noFill/>
                          </a:ln>
                          <a:solidFill>
                            <a:prstClr val="black"/>
                          </a:solidFill>
                          <a:effectLst/>
                          <a:uLnTx/>
                          <a:uFillTx/>
                          <a:latin typeface="+mn-lt"/>
                          <a:ea typeface="+mn-ea"/>
                          <a:cs typeface="Arial" panose="020B0604020202020204" pitchFamily="34" charset="0"/>
                        </a:rPr>
                        <a:t>Creation and development of workforce plans for Elective Care, UEC and Critical Care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dirty="0" smtClean="0"/>
                        <a:t>Long</a:t>
                      </a:r>
                      <a:r>
                        <a:rPr lang="en-GB" sz="1100" b="0" baseline="0" dirty="0" smtClean="0"/>
                        <a:t> term acute group model and local care transformation</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dirty="0" smtClean="0"/>
                        <a:t>Collaborative recruitment strategies and vacancy reduction plans, including new routes into the professions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2522948"/>
                  </a:ext>
                </a:extLst>
              </a:tr>
              <a:tr h="505525">
                <a:tc>
                  <a:txBody>
                    <a:bodyPr/>
                    <a:lstStyle/>
                    <a:p>
                      <a:r>
                        <a:rPr lang="en-GB" sz="1100" b="1" dirty="0">
                          <a:solidFill>
                            <a:schemeClr val="bg1"/>
                          </a:solidFill>
                        </a:rPr>
                        <a:t>ENABLE</a:t>
                      </a:r>
                    </a:p>
                    <a:p>
                      <a:r>
                        <a:rPr lang="en-GB" sz="1100" b="1" dirty="0">
                          <a:solidFill>
                            <a:schemeClr val="bg1"/>
                          </a:solidFill>
                        </a:rPr>
                        <a:t>Claire Gore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8B3"/>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dirty="0" smtClean="0">
                          <a:ln>
                            <a:noFill/>
                          </a:ln>
                          <a:solidFill>
                            <a:prstClr val="black"/>
                          </a:solidFill>
                          <a:effectLst/>
                          <a:uLnTx/>
                          <a:uFillTx/>
                          <a:latin typeface="+mn-lt"/>
                          <a:ea typeface="+mn-ea"/>
                          <a:cs typeface="Arial" panose="020B0604020202020204" pitchFamily="34" charset="0"/>
                        </a:rPr>
                        <a:t>Implement nursing collaborative bank across Acute Trusts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dirty="0" smtClean="0">
                          <a:ln>
                            <a:noFill/>
                          </a:ln>
                          <a:solidFill>
                            <a:prstClr val="black"/>
                          </a:solidFill>
                          <a:effectLst/>
                          <a:uLnTx/>
                          <a:uFillTx/>
                          <a:latin typeface="+mn-lt"/>
                          <a:ea typeface="+mn-ea"/>
                          <a:cs typeface="Arial" panose="020B0604020202020204" pitchFamily="34" charset="0"/>
                        </a:rPr>
                        <a:t>Baseline core HR Administration functions to develop Level 2 end to end processes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dirty="0" smtClean="0">
                          <a:ln>
                            <a:noFill/>
                          </a:ln>
                          <a:solidFill>
                            <a:prstClr val="black"/>
                          </a:solidFill>
                          <a:effectLst/>
                          <a:uLnTx/>
                          <a:uFillTx/>
                          <a:latin typeface="+mn-lt"/>
                          <a:ea typeface="+mn-ea"/>
                          <a:cs typeface="Arial" panose="020B0604020202020204" pitchFamily="34" charset="0"/>
                        </a:rPr>
                        <a:t>E-rostering adopted across all Acute Trusts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dirty="0" smtClean="0">
                          <a:ln>
                            <a:noFill/>
                          </a:ln>
                          <a:solidFill>
                            <a:prstClr val="black"/>
                          </a:solidFill>
                          <a:effectLst/>
                          <a:uLnTx/>
                          <a:uFillTx/>
                          <a:latin typeface="+mn-lt"/>
                          <a:ea typeface="+mn-ea"/>
                          <a:cs typeface="Arial" panose="020B0604020202020204" pitchFamily="34" charset="0"/>
                        </a:rPr>
                        <a:t>Expansion of collaborative bank to all organisations and professional groups</a:t>
                      </a:r>
                      <a:endParaRPr kumimoji="0" lang="en-GB" sz="1100" b="0" i="0" u="none" strike="noStrike" kern="1200" cap="none" spc="0" normalizeH="0" baseline="0" dirty="0">
                        <a:ln>
                          <a:noFill/>
                        </a:ln>
                        <a:solidFill>
                          <a:prstClr val="black"/>
                        </a:solidFill>
                        <a:effectLst/>
                        <a:uLnTx/>
                        <a:uFillTx/>
                        <a:latin typeface="+mn-lt"/>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dirty="0" smtClean="0">
                          <a:ln>
                            <a:noFill/>
                          </a:ln>
                          <a:solidFill>
                            <a:prstClr val="black"/>
                          </a:solidFill>
                          <a:effectLst/>
                          <a:uLnTx/>
                          <a:uFillTx/>
                          <a:latin typeface="+mn-lt"/>
                          <a:ea typeface="+mn-ea"/>
                          <a:cs typeface="Arial" panose="020B0604020202020204" pitchFamily="34" charset="0"/>
                        </a:rPr>
                        <a:t>Tbc </a:t>
                      </a:r>
                      <a:endParaRPr kumimoji="0" lang="en-GB" sz="1100" b="0" i="0" u="none" strike="noStrike" kern="1200" cap="none" spc="0" normalizeH="0" baseline="0" dirty="0">
                        <a:ln>
                          <a:noFill/>
                        </a:ln>
                        <a:solidFill>
                          <a:prstClr val="black"/>
                        </a:solidFill>
                        <a:effectLst/>
                        <a:uLnTx/>
                        <a:uFillTx/>
                        <a:latin typeface="+mn-lt"/>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6600562"/>
                  </a:ext>
                </a:extLst>
              </a:tr>
              <a:tr h="466435">
                <a:tc>
                  <a:txBody>
                    <a:bodyPr/>
                    <a:lstStyle/>
                    <a:p>
                      <a:r>
                        <a:rPr lang="en-GB" sz="1100" b="1" dirty="0" smtClean="0">
                          <a:solidFill>
                            <a:schemeClr val="bg1"/>
                          </a:solidFill>
                        </a:rPr>
                        <a:t>LEARN</a:t>
                      </a:r>
                    </a:p>
                    <a:p>
                      <a:r>
                        <a:rPr lang="en-GB" sz="1100" b="1" dirty="0" smtClean="0">
                          <a:solidFill>
                            <a:schemeClr val="bg1"/>
                          </a:solidFill>
                        </a:rPr>
                        <a:t>Tbc</a:t>
                      </a:r>
                      <a:r>
                        <a:rPr lang="en-GB" sz="1100" b="1" baseline="0" dirty="0" smtClean="0">
                          <a:solidFill>
                            <a:schemeClr val="bg1"/>
                          </a:solidFill>
                        </a:rPr>
                        <a:t> </a:t>
                      </a:r>
                      <a:endParaRPr lang="en-GB" sz="11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dirty="0" smtClean="0">
                          <a:ln>
                            <a:noFill/>
                          </a:ln>
                          <a:solidFill>
                            <a:prstClr val="black"/>
                          </a:solidFill>
                          <a:effectLst/>
                          <a:uLnTx/>
                          <a:uFillTx/>
                          <a:latin typeface="+mn-lt"/>
                          <a:ea typeface="+mn-ea"/>
                          <a:cs typeface="Arial" panose="020B0604020202020204" pitchFamily="34" charset="0"/>
                        </a:rPr>
                        <a:t>Establish the pillar priorities and resource to deliver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dirty="0" smtClean="0">
                          <a:ln>
                            <a:noFill/>
                          </a:ln>
                          <a:solidFill>
                            <a:prstClr val="black"/>
                          </a:solidFill>
                          <a:effectLst/>
                          <a:uLnTx/>
                          <a:uFillTx/>
                          <a:latin typeface="+mn-lt"/>
                          <a:ea typeface="+mn-ea"/>
                          <a:cs typeface="Arial" panose="020B0604020202020204" pitchFamily="34" charset="0"/>
                        </a:rPr>
                        <a:t>Alignment of competency frameworks – national and local to inform required initiatives and plans for upskilling staff</a:t>
                      </a:r>
                      <a:endParaRPr kumimoji="0" lang="en-GB" sz="1100" b="0" i="0" u="none" strike="noStrike" kern="1200" cap="none" spc="0" normalizeH="0" baseline="0" dirty="0">
                        <a:ln>
                          <a:noFill/>
                        </a:ln>
                        <a:solidFill>
                          <a:prstClr val="black"/>
                        </a:solidFill>
                        <a:effectLst/>
                        <a:uLnTx/>
                        <a:uFillTx/>
                        <a:latin typeface="+mn-lt"/>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dirty="0" smtClean="0">
                          <a:ln>
                            <a:noFill/>
                          </a:ln>
                          <a:solidFill>
                            <a:prstClr val="black"/>
                          </a:solidFill>
                          <a:effectLst/>
                          <a:uLnTx/>
                          <a:uFillTx/>
                          <a:latin typeface="+mn-lt"/>
                          <a:ea typeface="+mn-ea"/>
                          <a:cs typeface="Arial" panose="020B0604020202020204" pitchFamily="34" charset="0"/>
                        </a:rPr>
                        <a:t>CPD programmes and technology enhanced learning 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dirty="0" smtClean="0">
                          <a:ln>
                            <a:noFill/>
                          </a:ln>
                          <a:solidFill>
                            <a:prstClr val="black"/>
                          </a:solidFill>
                          <a:effectLst/>
                          <a:uLnTx/>
                          <a:uFillTx/>
                          <a:latin typeface="+mn-lt"/>
                          <a:ea typeface="+mn-ea"/>
                          <a:cs typeface="Arial" panose="020B0604020202020204" pitchFamily="34" charset="0"/>
                        </a:rPr>
                        <a:t>ICS Management development programme supporting new and existing managers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00" b="0" i="0" u="none" strike="noStrike" kern="1200" cap="none" spc="0" normalizeH="0" baseline="0" dirty="0" smtClean="0">
                          <a:ln>
                            <a:noFill/>
                          </a:ln>
                          <a:solidFill>
                            <a:prstClr val="black"/>
                          </a:solidFill>
                          <a:effectLst/>
                          <a:uLnTx/>
                          <a:uFillTx/>
                          <a:latin typeface="+mn-lt"/>
                          <a:ea typeface="+mn-ea"/>
                          <a:cs typeface="Arial" panose="020B0604020202020204" pitchFamily="34" charset="0"/>
                        </a:rPr>
                        <a:t>Tbc </a:t>
                      </a:r>
                      <a:endParaRPr kumimoji="0" lang="en-GB" sz="1100" b="0" i="0" u="none" strike="noStrike" kern="1200" cap="none" spc="0" normalizeH="0" baseline="0" dirty="0">
                        <a:ln>
                          <a:noFill/>
                        </a:ln>
                        <a:solidFill>
                          <a:prstClr val="black"/>
                        </a:solidFill>
                        <a:effectLst/>
                        <a:uLnTx/>
                        <a:uFillTx/>
                        <a:latin typeface="+mn-lt"/>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6871610"/>
                  </a:ext>
                </a:extLst>
              </a:tr>
            </a:tbl>
          </a:graphicData>
        </a:graphic>
      </p:graphicFrame>
    </p:spTree>
    <p:extLst>
      <p:ext uri="{BB962C8B-B14F-4D97-AF65-F5344CB8AC3E}">
        <p14:creationId xmlns:p14="http://schemas.microsoft.com/office/powerpoint/2010/main" val="28495807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E2F643-567E-4E50-B7BD-F11673F44301}"/>
              </a:ext>
            </a:extLst>
          </p:cNvPr>
          <p:cNvSpPr txBox="1">
            <a:spLocks/>
          </p:cNvSpPr>
          <p:nvPr/>
        </p:nvSpPr>
        <p:spPr>
          <a:xfrm>
            <a:off x="1667508" y="3068960"/>
            <a:ext cx="8856984" cy="1656184"/>
          </a:xfrm>
          <a:prstGeom prst="rect">
            <a:avLst/>
          </a:prstGeom>
        </p:spPr>
        <p:txBody>
          <a:bodyPr vert="horz" lIns="91440" tIns="45720" rIns="91440" bIns="45720" rtlCol="0" anchor="b">
            <a:noAutofit/>
          </a:bodyPr>
          <a:lstStyle>
            <a:lvl1pPr algn="ctr" defTabSz="914377" rtl="0" eaLnBrk="1" latinLnBrk="0" hangingPunct="1">
              <a:lnSpc>
                <a:spcPct val="90000"/>
              </a:lnSpc>
              <a:spcBef>
                <a:spcPct val="0"/>
              </a:spcBef>
              <a:buNone/>
              <a:defRPr sz="6000" kern="1200">
                <a:solidFill>
                  <a:schemeClr val="bg1"/>
                </a:solidFill>
                <a:latin typeface="Arial" panose="020B0604020202020204" pitchFamily="34" charset="0"/>
                <a:ea typeface="+mj-ea"/>
                <a:cs typeface="Arial" panose="020B0604020202020204" pitchFamily="34" charset="0"/>
              </a:defRPr>
            </a:lvl1pPr>
          </a:lstStyle>
          <a:p>
            <a:pPr algn="l"/>
            <a:r>
              <a:rPr lang="en-GB" sz="4000" dirty="0"/>
              <a:t>Transition to the ICS people function – progress update</a:t>
            </a:r>
          </a:p>
          <a:p>
            <a:pPr algn="l"/>
            <a:endParaRPr lang="en-GB" sz="4000" dirty="0"/>
          </a:p>
          <a:p>
            <a:pPr algn="l"/>
            <a:r>
              <a:rPr lang="en-GB" sz="1600" dirty="0" smtClean="0"/>
              <a:t>We have developed a plan to meet the requirements outlined in the People Function ICS Guidance.</a:t>
            </a:r>
          </a:p>
          <a:p>
            <a:pPr algn="l"/>
            <a:endParaRPr lang="en-GB" sz="1600" dirty="0"/>
          </a:p>
          <a:p>
            <a:pPr algn="l"/>
            <a:r>
              <a:rPr lang="en-GB" sz="1600" dirty="0" smtClean="0"/>
              <a:t>A HRD working session will be scheduled for early December to work through the requirements and assess the readiness and capability of the People Function.</a:t>
            </a:r>
            <a:endParaRPr lang="en-GB" sz="1600" dirty="0"/>
          </a:p>
        </p:txBody>
      </p:sp>
    </p:spTree>
    <p:extLst>
      <p:ext uri="{BB962C8B-B14F-4D97-AF65-F5344CB8AC3E}">
        <p14:creationId xmlns:p14="http://schemas.microsoft.com/office/powerpoint/2010/main" val="29165101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76F84FA-B8EB-462F-97BA-032CB76B4E3A}" type="slidenum">
              <a:rPr lang="en-GB" smtClean="0"/>
              <a:t>17</a:t>
            </a:fld>
            <a:endParaRPr lang="en-GB"/>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33812058"/>
              </p:ext>
            </p:extLst>
          </p:nvPr>
        </p:nvGraphicFramePr>
        <p:xfrm>
          <a:off x="255066" y="1439727"/>
          <a:ext cx="11677854" cy="4382128"/>
        </p:xfrm>
        <a:graphic>
          <a:graphicData uri="http://schemas.openxmlformats.org/drawingml/2006/table">
            <a:tbl>
              <a:tblPr firstRow="1" bandRow="1">
                <a:tableStyleId>{5940675A-B579-460E-94D1-54222C63F5DA}</a:tableStyleId>
              </a:tblPr>
              <a:tblGrid>
                <a:gridCol w="526417">
                  <a:extLst>
                    <a:ext uri="{9D8B030D-6E8A-4147-A177-3AD203B41FA5}">
                      <a16:colId xmlns:a16="http://schemas.microsoft.com/office/drawing/2014/main" val="1951592445"/>
                    </a:ext>
                  </a:extLst>
                </a:gridCol>
                <a:gridCol w="6779638">
                  <a:extLst>
                    <a:ext uri="{9D8B030D-6E8A-4147-A177-3AD203B41FA5}">
                      <a16:colId xmlns:a16="http://schemas.microsoft.com/office/drawing/2014/main" val="2150674928"/>
                    </a:ext>
                  </a:extLst>
                </a:gridCol>
                <a:gridCol w="3431423">
                  <a:extLst>
                    <a:ext uri="{9D8B030D-6E8A-4147-A177-3AD203B41FA5}">
                      <a16:colId xmlns:a16="http://schemas.microsoft.com/office/drawing/2014/main" val="3133389157"/>
                    </a:ext>
                  </a:extLst>
                </a:gridCol>
                <a:gridCol w="940376">
                  <a:extLst>
                    <a:ext uri="{9D8B030D-6E8A-4147-A177-3AD203B41FA5}">
                      <a16:colId xmlns:a16="http://schemas.microsoft.com/office/drawing/2014/main" val="2608092982"/>
                    </a:ext>
                  </a:extLst>
                </a:gridCol>
              </a:tblGrid>
              <a:tr h="288211">
                <a:tc>
                  <a:txBody>
                    <a:bodyPr/>
                    <a:lstStyle/>
                    <a:p>
                      <a:r>
                        <a:rPr lang="en-GB" sz="1400" dirty="0">
                          <a:solidFill>
                            <a:schemeClr val="bg1"/>
                          </a:solidFill>
                          <a:latin typeface="Arial" panose="020B0604020202020204" pitchFamily="34" charset="0"/>
                          <a:cs typeface="Arial" panose="020B0604020202020204" pitchFamily="34" charset="0"/>
                        </a:rPr>
                        <a:t>No.</a:t>
                      </a:r>
                    </a:p>
                  </a:txBody>
                  <a:tcPr>
                    <a:lnL w="12700" cap="flat" cmpd="sng" algn="ctr">
                      <a:solidFill>
                        <a:srgbClr val="2A90C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rgbClr val="2A90C0"/>
                    </a:solidFill>
                  </a:tcPr>
                </a:tc>
                <a:tc>
                  <a:txBody>
                    <a:bodyPr/>
                    <a:lstStyle/>
                    <a:p>
                      <a:r>
                        <a:rPr lang="en-GB" sz="1400" dirty="0">
                          <a:solidFill>
                            <a:schemeClr val="bg1"/>
                          </a:solidFill>
                          <a:latin typeface="Arial" panose="020B0604020202020204" pitchFamily="34" charset="0"/>
                          <a:cs typeface="Arial" panose="020B0604020202020204" pitchFamily="34" charset="0"/>
                        </a:rPr>
                        <a:t>Action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rgbClr val="2A90C0"/>
                    </a:solidFill>
                  </a:tcPr>
                </a:tc>
                <a:tc>
                  <a:txBody>
                    <a:bodyPr/>
                    <a:lstStyle/>
                    <a:p>
                      <a:r>
                        <a:rPr lang="en-GB" sz="1400" dirty="0">
                          <a:solidFill>
                            <a:schemeClr val="bg1"/>
                          </a:solidFill>
                          <a:latin typeface="Arial" panose="020B0604020202020204" pitchFamily="34" charset="0"/>
                          <a:cs typeface="Arial" panose="020B0604020202020204" pitchFamily="34" charset="0"/>
                        </a:rPr>
                        <a:t>Notes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rgbClr val="2A90C0"/>
                    </a:solidFill>
                  </a:tcPr>
                </a:tc>
                <a:tc>
                  <a:txBody>
                    <a:bodyPr/>
                    <a:lstStyle/>
                    <a:p>
                      <a:r>
                        <a:rPr lang="en-GB" sz="1400" dirty="0">
                          <a:solidFill>
                            <a:schemeClr val="bg1"/>
                          </a:solidFill>
                          <a:latin typeface="Arial" panose="020B0604020202020204" pitchFamily="34" charset="0"/>
                          <a:cs typeface="Arial" panose="020B0604020202020204" pitchFamily="34" charset="0"/>
                        </a:rPr>
                        <a:t>Progress</a:t>
                      </a:r>
                    </a:p>
                  </a:txBody>
                  <a:tcPr>
                    <a:lnL w="12700" cap="flat" cmpd="sng" algn="ctr">
                      <a:solidFill>
                        <a:schemeClr val="bg1"/>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rgbClr val="2A90C0"/>
                    </a:solidFill>
                  </a:tcPr>
                </a:tc>
                <a:extLst>
                  <a:ext uri="{0D108BD9-81ED-4DB2-BD59-A6C34878D82A}">
                    <a16:rowId xmlns:a16="http://schemas.microsoft.com/office/drawing/2014/main" val="3677128389"/>
                  </a:ext>
                </a:extLst>
              </a:tr>
              <a:tr h="1019332">
                <a:tc>
                  <a:txBody>
                    <a:bodyPr/>
                    <a:lstStyle/>
                    <a:p>
                      <a:r>
                        <a:rPr lang="en-GB" sz="1400" dirty="0">
                          <a:latin typeface="Arial" panose="020B0604020202020204" pitchFamily="34" charset="0"/>
                          <a:cs typeface="Arial" panose="020B0604020202020204" pitchFamily="34" charset="0"/>
                        </a:rPr>
                        <a:t>1.</a:t>
                      </a:r>
                    </a:p>
                  </a:txBody>
                  <a:tcP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tc>
                  <a:txBody>
                    <a:bodyPr/>
                    <a:lstStyle/>
                    <a:p>
                      <a:r>
                        <a:rPr lang="en-GB" sz="1400" dirty="0">
                          <a:latin typeface="Arial" panose="020B0604020202020204" pitchFamily="34" charset="0"/>
                          <a:cs typeface="Arial" panose="020B0604020202020204" pitchFamily="34" charset="0"/>
                        </a:rPr>
                        <a:t>Agree the formal ICB and ICP governance and accountability arrangements for people and workforce in the ICS, including appointed SROs.</a:t>
                      </a:r>
                    </a:p>
                  </a:txBody>
                  <a:tcP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tc>
                  <a:txBody>
                    <a:bodyPr/>
                    <a:lstStyle/>
                    <a:p>
                      <a:r>
                        <a:rPr lang="en-GB" sz="1400" dirty="0">
                          <a:latin typeface="Arial" panose="020B0604020202020204" pitchFamily="34" charset="0"/>
                          <a:cs typeface="Arial" panose="020B0604020202020204" pitchFamily="34" charset="0"/>
                        </a:rPr>
                        <a:t>Roles are identified and due to be appointed to. Governance arrangements are being developed.</a:t>
                      </a:r>
                    </a:p>
                  </a:txBody>
                  <a:tcP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tc>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extLst>
                  <a:ext uri="{0D108BD9-81ED-4DB2-BD59-A6C34878D82A}">
                    <a16:rowId xmlns:a16="http://schemas.microsoft.com/office/drawing/2014/main" val="2470599850"/>
                  </a:ext>
                </a:extLst>
              </a:tr>
              <a:tr h="1019332">
                <a:tc>
                  <a:txBody>
                    <a:bodyPr/>
                    <a:lstStyle/>
                    <a:p>
                      <a:r>
                        <a:rPr lang="en-GB" sz="1400" dirty="0">
                          <a:latin typeface="Arial" panose="020B0604020202020204" pitchFamily="34" charset="0"/>
                          <a:cs typeface="Arial" panose="020B0604020202020204" pitchFamily="34" charset="0"/>
                        </a:rPr>
                        <a:t>2.</a:t>
                      </a:r>
                    </a:p>
                  </a:txBody>
                  <a:tcP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tc>
                  <a:txBody>
                    <a:bodyPr/>
                    <a:lstStyle/>
                    <a:p>
                      <a:r>
                        <a:rPr lang="en-GB" sz="1400" dirty="0">
                          <a:latin typeface="Arial" panose="020B0604020202020204" pitchFamily="34" charset="0"/>
                          <a:cs typeface="Arial" panose="020B0604020202020204" pitchFamily="34" charset="0"/>
                        </a:rPr>
                        <a:t>Agree how and where specific people functions are delivered within the ICS (for example, ICB, provider collaborative, place-based partnership). </a:t>
                      </a:r>
                    </a:p>
                  </a:txBody>
                  <a:tcP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tc>
                  <a:txBody>
                    <a:bodyPr/>
                    <a:lstStyle/>
                    <a:p>
                      <a:r>
                        <a:rPr lang="en-GB" sz="1400" dirty="0">
                          <a:latin typeface="Arial" panose="020B0604020202020204" pitchFamily="34" charset="0"/>
                          <a:cs typeface="Arial" panose="020B0604020202020204" pitchFamily="34" charset="0"/>
                        </a:rPr>
                        <a:t>Plans for each people function/pillar are in development which will determine where delivery will take place.</a:t>
                      </a:r>
                    </a:p>
                  </a:txBody>
                  <a:tcP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tc>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extLst>
                  <a:ext uri="{0D108BD9-81ED-4DB2-BD59-A6C34878D82A}">
                    <a16:rowId xmlns:a16="http://schemas.microsoft.com/office/drawing/2014/main" val="1080705340"/>
                  </a:ext>
                </a:extLst>
              </a:tr>
              <a:tr h="1019332">
                <a:tc>
                  <a:txBody>
                    <a:bodyPr/>
                    <a:lstStyle/>
                    <a:p>
                      <a:r>
                        <a:rPr lang="en-GB" sz="1400" dirty="0">
                          <a:latin typeface="Arial" panose="020B0604020202020204" pitchFamily="34" charset="0"/>
                          <a:cs typeface="Arial" panose="020B0604020202020204" pitchFamily="34" charset="0"/>
                        </a:rPr>
                        <a:t>3.</a:t>
                      </a:r>
                    </a:p>
                  </a:txBody>
                  <a:tcP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tc>
                  <a:txBody>
                    <a:bodyPr/>
                    <a:lstStyle/>
                    <a:p>
                      <a:r>
                        <a:rPr lang="en-GB" sz="1400" dirty="0">
                          <a:latin typeface="Arial" panose="020B0604020202020204" pitchFamily="34" charset="0"/>
                          <a:cs typeface="Arial" panose="020B0604020202020204" pitchFamily="34" charset="0"/>
                        </a:rPr>
                        <a:t>Review and refresh the current ICS People Board (or establish where not already in place) in line with wider ICS governance and accountabilities and with clear reporting arrangements into the ICS Board.</a:t>
                      </a:r>
                    </a:p>
                  </a:txBody>
                  <a:tcP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tc>
                  <a:txBody>
                    <a:bodyPr/>
                    <a:lstStyle/>
                    <a:p>
                      <a:r>
                        <a:rPr lang="en-GB" sz="1400" dirty="0">
                          <a:latin typeface="Arial" panose="020B0604020202020204" pitchFamily="34" charset="0"/>
                          <a:cs typeface="Arial" panose="020B0604020202020204" pitchFamily="34" charset="0"/>
                        </a:rPr>
                        <a:t>People Board refreshed</a:t>
                      </a:r>
                      <a:r>
                        <a:rPr lang="en-GB" sz="1400" baseline="0" dirty="0">
                          <a:latin typeface="Arial" panose="020B0604020202020204" pitchFamily="34" charset="0"/>
                          <a:cs typeface="Arial" panose="020B0604020202020204" pitchFamily="34" charset="0"/>
                        </a:rPr>
                        <a:t> in line with NWL People Plan and ICS governance arrangements agreed.</a:t>
                      </a:r>
                      <a:endParaRPr lang="en-GB" sz="1400" dirty="0">
                        <a:latin typeface="Arial" panose="020B0604020202020204" pitchFamily="34" charset="0"/>
                        <a:cs typeface="Arial" panose="020B0604020202020204" pitchFamily="34" charset="0"/>
                      </a:endParaRPr>
                    </a:p>
                  </a:txBody>
                  <a:tcP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tc>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extLst>
                  <a:ext uri="{0D108BD9-81ED-4DB2-BD59-A6C34878D82A}">
                    <a16:rowId xmlns:a16="http://schemas.microsoft.com/office/drawing/2014/main" val="2842986494"/>
                  </a:ext>
                </a:extLst>
              </a:tr>
              <a:tr h="1019332">
                <a:tc>
                  <a:txBody>
                    <a:bodyPr/>
                    <a:lstStyle/>
                    <a:p>
                      <a:r>
                        <a:rPr lang="en-GB" sz="1400" dirty="0">
                          <a:latin typeface="Arial" panose="020B0604020202020204" pitchFamily="34" charset="0"/>
                          <a:cs typeface="Arial" panose="020B0604020202020204" pitchFamily="34" charset="0"/>
                        </a:rPr>
                        <a:t>4.</a:t>
                      </a:r>
                    </a:p>
                  </a:txBody>
                  <a:tcP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tc>
                  <a:txBody>
                    <a:bodyPr/>
                    <a:lstStyle/>
                    <a:p>
                      <a:r>
                        <a:rPr lang="en-GB" sz="1400" dirty="0">
                          <a:latin typeface="Arial" panose="020B0604020202020204" pitchFamily="34" charset="0"/>
                          <a:cs typeface="Arial" panose="020B0604020202020204" pitchFamily="34" charset="0"/>
                        </a:rPr>
                        <a:t>Assess the ICS’s readiness, capacity and capability to deliver the people function (for example, using resources already available such as the System Development Progression Tool), including identifying gaps and initiating a plan for developing the necessary infrastructure across the totality of the ICS. </a:t>
                      </a:r>
                    </a:p>
                  </a:txBody>
                  <a:tcP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tc>
                  <a:txBody>
                    <a:bodyPr/>
                    <a:lstStyle/>
                    <a:p>
                      <a:r>
                        <a:rPr lang="en-GB" sz="1400" dirty="0">
                          <a:latin typeface="Arial" panose="020B0604020202020204" pitchFamily="34" charset="0"/>
                          <a:cs typeface="Arial" panose="020B0604020202020204" pitchFamily="34" charset="0"/>
                        </a:rPr>
                        <a:t>Some milestones underway.</a:t>
                      </a:r>
                    </a:p>
                    <a:p>
                      <a:r>
                        <a:rPr lang="en-GB" sz="1400" dirty="0">
                          <a:latin typeface="Arial" panose="020B0604020202020204" pitchFamily="34" charset="0"/>
                          <a:cs typeface="Arial" panose="020B0604020202020204" pitchFamily="34" charset="0"/>
                        </a:rPr>
                        <a:t>Additional</a:t>
                      </a:r>
                      <a:r>
                        <a:rPr lang="en-GB" sz="1400" baseline="0" dirty="0">
                          <a:latin typeface="Arial" panose="020B0604020202020204" pitchFamily="34" charset="0"/>
                          <a:cs typeface="Arial" panose="020B0604020202020204" pitchFamily="34" charset="0"/>
                        </a:rPr>
                        <a:t> milestones and plan to be agreed in line with overall ICS readiness programme plan.</a:t>
                      </a:r>
                      <a:endParaRPr lang="en-GB" sz="1400" dirty="0">
                        <a:latin typeface="Arial" panose="020B0604020202020204" pitchFamily="34" charset="0"/>
                        <a:cs typeface="Arial" panose="020B0604020202020204" pitchFamily="34" charset="0"/>
                      </a:endParaRPr>
                    </a:p>
                  </a:txBody>
                  <a:tcP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tc>
                  <a:txBody>
                    <a:bodyPr/>
                    <a:lstStyle/>
                    <a:p>
                      <a:endParaRPr lang="en-GB" sz="1400" dirty="0">
                        <a:latin typeface="Arial" panose="020B0604020202020204" pitchFamily="34" charset="0"/>
                        <a:cs typeface="Arial" panose="020B0604020202020204" pitchFamily="34" charset="0"/>
                      </a:endParaRPr>
                    </a:p>
                  </a:txBody>
                  <a:tcP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extLst>
                  <a:ext uri="{0D108BD9-81ED-4DB2-BD59-A6C34878D82A}">
                    <a16:rowId xmlns:a16="http://schemas.microsoft.com/office/drawing/2014/main" val="2269265100"/>
                  </a:ext>
                </a:extLst>
              </a:tr>
            </a:tbl>
          </a:graphicData>
        </a:graphic>
      </p:graphicFrame>
      <p:sp>
        <p:nvSpPr>
          <p:cNvPr id="6" name="Oval 5"/>
          <p:cNvSpPr/>
          <p:nvPr/>
        </p:nvSpPr>
        <p:spPr>
          <a:xfrm>
            <a:off x="11147152" y="3979114"/>
            <a:ext cx="648072" cy="648072"/>
          </a:xfrm>
          <a:prstGeom prst="ellips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ym typeface="Wingdings" panose="05000000000000000000" pitchFamily="2" charset="2"/>
              </a:rPr>
              <a:t></a:t>
            </a:r>
            <a:endParaRPr lang="en-GB" sz="4000" dirty="0"/>
          </a:p>
        </p:txBody>
      </p:sp>
      <p:sp>
        <p:nvSpPr>
          <p:cNvPr id="7" name="Oval 6"/>
          <p:cNvSpPr/>
          <p:nvPr/>
        </p:nvSpPr>
        <p:spPr>
          <a:xfrm>
            <a:off x="11147152" y="4969146"/>
            <a:ext cx="648072" cy="64807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00" dirty="0"/>
          </a:p>
        </p:txBody>
      </p:sp>
      <p:pic>
        <p:nvPicPr>
          <p:cNvPr id="8" name="Picture 7"/>
          <p:cNvPicPr>
            <a:picLocks noChangeAspect="1"/>
          </p:cNvPicPr>
          <p:nvPr/>
        </p:nvPicPr>
        <p:blipFill>
          <a:blip r:embed="rId2"/>
          <a:stretch>
            <a:fillRect/>
          </a:stretch>
        </p:blipFill>
        <p:spPr>
          <a:xfrm>
            <a:off x="11085425" y="4956358"/>
            <a:ext cx="771525" cy="742950"/>
          </a:xfrm>
          <a:prstGeom prst="rect">
            <a:avLst/>
          </a:prstGeom>
        </p:spPr>
      </p:pic>
      <p:pic>
        <p:nvPicPr>
          <p:cNvPr id="9" name="Picture 8"/>
          <p:cNvPicPr>
            <a:picLocks noChangeAspect="1"/>
          </p:cNvPicPr>
          <p:nvPr/>
        </p:nvPicPr>
        <p:blipFill>
          <a:blip r:embed="rId2"/>
          <a:stretch>
            <a:fillRect/>
          </a:stretch>
        </p:blipFill>
        <p:spPr>
          <a:xfrm>
            <a:off x="11085424" y="2906992"/>
            <a:ext cx="771525" cy="742950"/>
          </a:xfrm>
          <a:prstGeom prst="rect">
            <a:avLst/>
          </a:prstGeom>
        </p:spPr>
      </p:pic>
      <p:pic>
        <p:nvPicPr>
          <p:cNvPr id="10" name="Picture 9"/>
          <p:cNvPicPr>
            <a:picLocks noChangeAspect="1"/>
          </p:cNvPicPr>
          <p:nvPr/>
        </p:nvPicPr>
        <p:blipFill>
          <a:blip r:embed="rId2"/>
          <a:stretch>
            <a:fillRect/>
          </a:stretch>
        </p:blipFill>
        <p:spPr>
          <a:xfrm>
            <a:off x="11086605" y="1905397"/>
            <a:ext cx="771525" cy="742950"/>
          </a:xfrm>
          <a:prstGeom prst="rect">
            <a:avLst/>
          </a:prstGeom>
        </p:spPr>
      </p:pic>
      <p:sp>
        <p:nvSpPr>
          <p:cNvPr id="11" name="Title 3"/>
          <p:cNvSpPr>
            <a:spLocks noGrp="1"/>
          </p:cNvSpPr>
          <p:nvPr>
            <p:ph type="title"/>
          </p:nvPr>
        </p:nvSpPr>
        <p:spPr/>
        <p:txBody>
          <a:bodyPr>
            <a:noAutofit/>
          </a:bodyPr>
          <a:lstStyle/>
          <a:p>
            <a:r>
              <a:rPr lang="en-GB" sz="2400" dirty="0"/>
              <a:t>ICS People Function 4 preparatory actions are underway and to be completed by the end of March 2021/22 to support delivery of 10 people functions</a:t>
            </a:r>
          </a:p>
        </p:txBody>
      </p:sp>
    </p:spTree>
    <p:extLst>
      <p:ext uri="{BB962C8B-B14F-4D97-AF65-F5344CB8AC3E}">
        <p14:creationId xmlns:p14="http://schemas.microsoft.com/office/powerpoint/2010/main" val="242652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3"/>
          <p:cNvSpPr txBox="1">
            <a:spLocks/>
          </p:cNvSpPr>
          <p:nvPr/>
        </p:nvSpPr>
        <p:spPr>
          <a:xfrm>
            <a:off x="407368" y="326582"/>
            <a:ext cx="11377264" cy="543595"/>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r>
              <a:rPr lang="en-GB" sz="2400" dirty="0"/>
              <a:t>Preparing to transition to the ICS People Function </a:t>
            </a:r>
          </a:p>
        </p:txBody>
      </p:sp>
      <p:sp>
        <p:nvSpPr>
          <p:cNvPr id="19" name="Content Placeholder 1"/>
          <p:cNvSpPr>
            <a:spLocks noGrp="1"/>
          </p:cNvSpPr>
          <p:nvPr>
            <p:ph idx="1"/>
          </p:nvPr>
        </p:nvSpPr>
        <p:spPr>
          <a:xfrm>
            <a:off x="8556516" y="1239590"/>
            <a:ext cx="3600400" cy="4756190"/>
          </a:xfrm>
        </p:spPr>
        <p:txBody>
          <a:bodyPr>
            <a:normAutofit fontScale="85000" lnSpcReduction="10000"/>
          </a:bodyPr>
          <a:lstStyle/>
          <a:p>
            <a:pPr marL="0" indent="0">
              <a:lnSpc>
                <a:spcPct val="100000"/>
              </a:lnSpc>
              <a:spcBef>
                <a:spcPts val="600"/>
              </a:spcBef>
              <a:buNone/>
            </a:pPr>
            <a:r>
              <a:rPr lang="en-GB" sz="1500" b="1" dirty="0"/>
              <a:t>Current state of readiness</a:t>
            </a:r>
          </a:p>
          <a:p>
            <a:pPr>
              <a:lnSpc>
                <a:spcPct val="100000"/>
              </a:lnSpc>
              <a:spcBef>
                <a:spcPts val="600"/>
              </a:spcBef>
            </a:pPr>
            <a:r>
              <a:rPr lang="en-GB" sz="1500" dirty="0"/>
              <a:t>People Plan programmes have been mapped to the 10 outcomes and we continue to make progress with implementation</a:t>
            </a:r>
          </a:p>
          <a:p>
            <a:pPr>
              <a:lnSpc>
                <a:spcPct val="100000"/>
              </a:lnSpc>
              <a:spcBef>
                <a:spcPts val="600"/>
              </a:spcBef>
            </a:pPr>
            <a:r>
              <a:rPr lang="en-GB" sz="1500" dirty="0"/>
              <a:t>Full and detailed project plans are in place to complete:</a:t>
            </a:r>
          </a:p>
          <a:p>
            <a:pPr marL="452438" lvl="1" indent="-173038">
              <a:lnSpc>
                <a:spcPct val="110000"/>
              </a:lnSpc>
              <a:spcBef>
                <a:spcPts val="200"/>
              </a:spcBef>
            </a:pPr>
            <a:r>
              <a:rPr lang="en-GB" sz="1300" dirty="0"/>
              <a:t>Process for deliver of people functions</a:t>
            </a:r>
          </a:p>
          <a:p>
            <a:pPr marL="452438" lvl="1" indent="-173038">
              <a:lnSpc>
                <a:spcPct val="110000"/>
              </a:lnSpc>
              <a:spcBef>
                <a:spcPts val="200"/>
              </a:spcBef>
            </a:pPr>
            <a:r>
              <a:rPr lang="en-GB" sz="1300" dirty="0"/>
              <a:t>Delivery arrangements </a:t>
            </a:r>
          </a:p>
          <a:p>
            <a:pPr marL="452438" lvl="1" indent="-173038">
              <a:lnSpc>
                <a:spcPct val="110000"/>
              </a:lnSpc>
              <a:spcBef>
                <a:spcPts val="200"/>
              </a:spcBef>
            </a:pPr>
            <a:r>
              <a:rPr lang="en-GB" sz="1300" dirty="0"/>
              <a:t>Governance and accountability (see appendix)</a:t>
            </a:r>
          </a:p>
          <a:p>
            <a:pPr marL="452438" lvl="1" indent="-173038">
              <a:lnSpc>
                <a:spcPct val="110000"/>
              </a:lnSpc>
              <a:spcBef>
                <a:spcPts val="200"/>
              </a:spcBef>
            </a:pPr>
            <a:r>
              <a:rPr lang="en-GB" sz="1300" dirty="0"/>
              <a:t>How and where specific people functions will be delivered within the ICS</a:t>
            </a:r>
          </a:p>
          <a:p>
            <a:pPr marL="452438" lvl="1" indent="-173038">
              <a:lnSpc>
                <a:spcPct val="110000"/>
              </a:lnSpc>
              <a:spcBef>
                <a:spcPts val="200"/>
              </a:spcBef>
            </a:pPr>
            <a:r>
              <a:rPr lang="en-GB" sz="1300" dirty="0"/>
              <a:t>Refresh the People Board</a:t>
            </a:r>
          </a:p>
          <a:p>
            <a:pPr marL="452438" lvl="1" indent="-173038">
              <a:lnSpc>
                <a:spcPct val="110000"/>
              </a:lnSpc>
              <a:spcBef>
                <a:spcPts val="200"/>
              </a:spcBef>
            </a:pPr>
            <a:r>
              <a:rPr lang="en-GB" sz="1300" dirty="0"/>
              <a:t>Readiness assessments</a:t>
            </a:r>
          </a:p>
          <a:p>
            <a:pPr marL="452438" lvl="1" indent="-173038">
              <a:lnSpc>
                <a:spcPct val="110000"/>
              </a:lnSpc>
              <a:spcBef>
                <a:spcPts val="200"/>
              </a:spcBef>
            </a:pPr>
            <a:r>
              <a:rPr lang="en-GB" sz="1300" dirty="0"/>
              <a:t>ICS culture plans</a:t>
            </a:r>
          </a:p>
          <a:p>
            <a:pPr marL="0" indent="0">
              <a:lnSpc>
                <a:spcPct val="100000"/>
              </a:lnSpc>
              <a:spcBef>
                <a:spcPts val="600"/>
              </a:spcBef>
              <a:buNone/>
            </a:pPr>
            <a:r>
              <a:rPr lang="en-GB" sz="1500" b="1" dirty="0"/>
              <a:t>Progress reporting</a:t>
            </a:r>
            <a:endParaRPr lang="en-GB" sz="1500" dirty="0"/>
          </a:p>
          <a:p>
            <a:pPr>
              <a:lnSpc>
                <a:spcPct val="100000"/>
              </a:lnSpc>
              <a:spcBef>
                <a:spcPts val="600"/>
              </a:spcBef>
            </a:pPr>
            <a:r>
              <a:rPr lang="en-GB" sz="1500" dirty="0"/>
              <a:t>Monitored through HRD and People Board meetings and reporting quarterly to Partnership Board</a:t>
            </a:r>
          </a:p>
          <a:p>
            <a:pPr marL="0" indent="0">
              <a:lnSpc>
                <a:spcPct val="100000"/>
              </a:lnSpc>
              <a:spcBef>
                <a:spcPts val="600"/>
              </a:spcBef>
              <a:buNone/>
            </a:pPr>
            <a:r>
              <a:rPr lang="en-GB" sz="1500" b="1" dirty="0"/>
              <a:t>ICS Organisation Development </a:t>
            </a:r>
          </a:p>
          <a:p>
            <a:pPr>
              <a:lnSpc>
                <a:spcPct val="100000"/>
              </a:lnSpc>
              <a:spcBef>
                <a:spcPts val="600"/>
              </a:spcBef>
            </a:pPr>
            <a:r>
              <a:rPr lang="en-GB" sz="1500" dirty="0"/>
              <a:t>Values and behaviours framework development plans are in train (see next slide)</a:t>
            </a:r>
          </a:p>
          <a:p>
            <a:pPr>
              <a:lnSpc>
                <a:spcPct val="100000"/>
              </a:lnSpc>
              <a:spcBef>
                <a:spcPts val="600"/>
              </a:spcBef>
            </a:pPr>
            <a:endParaRPr lang="en-GB" sz="1400" dirty="0"/>
          </a:p>
          <a:p>
            <a:pPr marL="0" indent="0">
              <a:lnSpc>
                <a:spcPct val="100000"/>
              </a:lnSpc>
              <a:spcBef>
                <a:spcPts val="600"/>
              </a:spcBef>
              <a:buNone/>
            </a:pPr>
            <a:endParaRPr lang="en-GB" sz="1600" dirty="0"/>
          </a:p>
        </p:txBody>
      </p:sp>
      <p:graphicFrame>
        <p:nvGraphicFramePr>
          <p:cNvPr id="20" name="Content Placeholder 4"/>
          <p:cNvGraphicFramePr>
            <a:graphicFrameLocks/>
          </p:cNvGraphicFramePr>
          <p:nvPr>
            <p:extLst>
              <p:ext uri="{D42A27DB-BD31-4B8C-83A1-F6EECF244321}">
                <p14:modId xmlns:p14="http://schemas.microsoft.com/office/powerpoint/2010/main" val="1054894306"/>
              </p:ext>
            </p:extLst>
          </p:nvPr>
        </p:nvGraphicFramePr>
        <p:xfrm>
          <a:off x="76558" y="1239590"/>
          <a:ext cx="8479957" cy="4827007"/>
        </p:xfrm>
        <a:graphic>
          <a:graphicData uri="http://schemas.openxmlformats.org/drawingml/2006/table">
            <a:tbl>
              <a:tblPr firstRow="1" bandRow="1">
                <a:tableStyleId>{5940675A-B579-460E-94D1-54222C63F5DA}</a:tableStyleId>
              </a:tblPr>
              <a:tblGrid>
                <a:gridCol w="3158122">
                  <a:extLst>
                    <a:ext uri="{9D8B030D-6E8A-4147-A177-3AD203B41FA5}">
                      <a16:colId xmlns:a16="http://schemas.microsoft.com/office/drawing/2014/main" val="2178671936"/>
                    </a:ext>
                  </a:extLst>
                </a:gridCol>
                <a:gridCol w="667302">
                  <a:extLst>
                    <a:ext uri="{9D8B030D-6E8A-4147-A177-3AD203B41FA5}">
                      <a16:colId xmlns:a16="http://schemas.microsoft.com/office/drawing/2014/main" val="4217729721"/>
                    </a:ext>
                  </a:extLst>
                </a:gridCol>
                <a:gridCol w="741446">
                  <a:extLst>
                    <a:ext uri="{9D8B030D-6E8A-4147-A177-3AD203B41FA5}">
                      <a16:colId xmlns:a16="http://schemas.microsoft.com/office/drawing/2014/main" val="406782506"/>
                    </a:ext>
                  </a:extLst>
                </a:gridCol>
                <a:gridCol w="741446">
                  <a:extLst>
                    <a:ext uri="{9D8B030D-6E8A-4147-A177-3AD203B41FA5}">
                      <a16:colId xmlns:a16="http://schemas.microsoft.com/office/drawing/2014/main" val="4093230398"/>
                    </a:ext>
                  </a:extLst>
                </a:gridCol>
                <a:gridCol w="889736">
                  <a:extLst>
                    <a:ext uri="{9D8B030D-6E8A-4147-A177-3AD203B41FA5}">
                      <a16:colId xmlns:a16="http://schemas.microsoft.com/office/drawing/2014/main" val="718920518"/>
                    </a:ext>
                  </a:extLst>
                </a:gridCol>
                <a:gridCol w="741446">
                  <a:extLst>
                    <a:ext uri="{9D8B030D-6E8A-4147-A177-3AD203B41FA5}">
                      <a16:colId xmlns:a16="http://schemas.microsoft.com/office/drawing/2014/main" val="3165707880"/>
                    </a:ext>
                  </a:extLst>
                </a:gridCol>
                <a:gridCol w="702932">
                  <a:extLst>
                    <a:ext uri="{9D8B030D-6E8A-4147-A177-3AD203B41FA5}">
                      <a16:colId xmlns:a16="http://schemas.microsoft.com/office/drawing/2014/main" val="979106124"/>
                    </a:ext>
                  </a:extLst>
                </a:gridCol>
                <a:gridCol w="837527">
                  <a:extLst>
                    <a:ext uri="{9D8B030D-6E8A-4147-A177-3AD203B41FA5}">
                      <a16:colId xmlns:a16="http://schemas.microsoft.com/office/drawing/2014/main" val="3993297518"/>
                    </a:ext>
                  </a:extLst>
                </a:gridCol>
              </a:tblGrid>
              <a:tr h="321571">
                <a:tc rowSpan="2">
                  <a:txBody>
                    <a:bodyPr/>
                    <a:lstStyle/>
                    <a:p>
                      <a:r>
                        <a:rPr lang="en-GB" sz="1100" b="1" dirty="0">
                          <a:solidFill>
                            <a:schemeClr val="bg1"/>
                          </a:solidFill>
                          <a:latin typeface="Arial" panose="020B0604020202020204" pitchFamily="34" charset="0"/>
                          <a:cs typeface="Arial" panose="020B0604020202020204" pitchFamily="34" charset="0"/>
                        </a:rPr>
                        <a:t>ICS People Functions</a:t>
                      </a:r>
                    </a:p>
                  </a:txBody>
                  <a:tcPr>
                    <a:lnL w="12700" cap="flat" cmpd="sng" algn="ctr">
                      <a:solidFill>
                        <a:srgbClr val="2A90C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rgbClr val="2A90C0"/>
                    </a:solidFill>
                  </a:tcPr>
                </a:tc>
                <a:tc gridSpan="7">
                  <a:txBody>
                    <a:bodyPr/>
                    <a:lstStyle/>
                    <a:p>
                      <a:pPr algn="ctr"/>
                      <a:r>
                        <a:rPr lang="en-GB" sz="1100" b="1" dirty="0">
                          <a:solidFill>
                            <a:schemeClr val="bg1"/>
                          </a:solidFill>
                          <a:latin typeface="Arial" panose="020B0604020202020204" pitchFamily="34" charset="0"/>
                          <a:cs typeface="Arial" panose="020B0604020202020204" pitchFamily="34" charset="0"/>
                        </a:rPr>
                        <a:t>Our Current </a:t>
                      </a:r>
                      <a:r>
                        <a:rPr lang="en-GB" sz="1100" b="1" dirty="0" err="1">
                          <a:solidFill>
                            <a:schemeClr val="bg1"/>
                          </a:solidFill>
                          <a:latin typeface="Arial" panose="020B0604020202020204" pitchFamily="34" charset="0"/>
                          <a:cs typeface="Arial" panose="020B0604020202020204" pitchFamily="34" charset="0"/>
                        </a:rPr>
                        <a:t>NWL</a:t>
                      </a:r>
                      <a:r>
                        <a:rPr lang="en-GB" sz="1100" b="1" dirty="0">
                          <a:solidFill>
                            <a:schemeClr val="bg1"/>
                          </a:solidFill>
                          <a:latin typeface="Arial" panose="020B0604020202020204" pitchFamily="34" charset="0"/>
                          <a:cs typeface="Arial" panose="020B0604020202020204" pitchFamily="34" charset="0"/>
                        </a:rPr>
                        <a:t> People Plan is aligned to the ICS People Function</a:t>
                      </a:r>
                    </a:p>
                  </a:txBody>
                  <a:tcPr>
                    <a:lnL w="12700" cap="flat" cmpd="sng" algn="ctr">
                      <a:solidFill>
                        <a:schemeClr val="bg1"/>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A90C0"/>
                    </a:solidFill>
                  </a:tcPr>
                </a:tc>
                <a:tc hMerge="1">
                  <a:txBody>
                    <a:bodyPr/>
                    <a:lstStyle/>
                    <a:p>
                      <a:pPr algn="ctr"/>
                      <a:endParaRPr lang="en-GB" sz="12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rgbClr val="2A90C0"/>
                    </a:solidFill>
                  </a:tcPr>
                </a:tc>
                <a:tc hMerge="1">
                  <a:txBody>
                    <a:bodyPr/>
                    <a:lstStyle/>
                    <a:p>
                      <a:pPr algn="ctr"/>
                      <a:endParaRPr lang="en-GB" sz="12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rgbClr val="2A90C0"/>
                    </a:solidFill>
                  </a:tcPr>
                </a:tc>
                <a:tc hMerge="1">
                  <a:txBody>
                    <a:bodyPr/>
                    <a:lstStyle/>
                    <a:p>
                      <a:pPr algn="ctr"/>
                      <a:endParaRPr lang="en-GB" sz="12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rgbClr val="2A90C0"/>
                    </a:solidFill>
                  </a:tcPr>
                </a:tc>
                <a:tc hMerge="1">
                  <a:txBody>
                    <a:bodyPr/>
                    <a:lstStyle/>
                    <a:p>
                      <a:pPr algn="ctr"/>
                      <a:endParaRPr lang="en-GB" sz="12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rgbClr val="2A90C0"/>
                    </a:solidFill>
                  </a:tcPr>
                </a:tc>
                <a:tc hMerge="1">
                  <a:txBody>
                    <a:bodyPr/>
                    <a:lstStyle/>
                    <a:p>
                      <a:pPr algn="ctr"/>
                      <a:endParaRPr lang="en-GB" sz="12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rgbClr val="2A90C0"/>
                    </a:solidFill>
                  </a:tcPr>
                </a:tc>
                <a:tc hMerge="1">
                  <a:txBody>
                    <a:bodyPr/>
                    <a:lstStyle/>
                    <a:p>
                      <a:pPr algn="ctr"/>
                      <a:endParaRPr lang="en-GB" sz="1200" b="1"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rgbClr val="2A90C0"/>
                    </a:solidFill>
                  </a:tcPr>
                </a:tc>
                <a:extLst>
                  <a:ext uri="{0D108BD9-81ED-4DB2-BD59-A6C34878D82A}">
                    <a16:rowId xmlns:a16="http://schemas.microsoft.com/office/drawing/2014/main" val="2416329545"/>
                  </a:ext>
                </a:extLst>
              </a:tr>
              <a:tr h="321571">
                <a:tc vMerge="1">
                  <a:txBody>
                    <a:bodyPr/>
                    <a:lstStyle/>
                    <a:p>
                      <a:endParaRPr lang="en-GB" sz="1200" b="1" dirty="0">
                        <a:solidFill>
                          <a:schemeClr val="bg1"/>
                        </a:solidFill>
                      </a:endParaRPr>
                    </a:p>
                  </a:txBody>
                  <a:tcPr>
                    <a:lnL w="12700" cap="flat" cmpd="sng" algn="ctr">
                      <a:solidFill>
                        <a:srgbClr val="2A90C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rgbClr val="2A90C0"/>
                    </a:solidFill>
                  </a:tcPr>
                </a:tc>
                <a:tc>
                  <a:txBody>
                    <a:bodyPr/>
                    <a:lstStyle/>
                    <a:p>
                      <a:pPr algn="ctr"/>
                      <a:r>
                        <a:rPr lang="en-GB" sz="1100" b="1" dirty="0">
                          <a:solidFill>
                            <a:schemeClr val="bg1"/>
                          </a:solidFill>
                          <a:latin typeface="Arial" panose="020B0604020202020204" pitchFamily="34" charset="0"/>
                          <a:cs typeface="Arial" panose="020B0604020202020204" pitchFamily="34" charset="0"/>
                        </a:rPr>
                        <a:t>Care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A90C0"/>
                    </a:solidFill>
                  </a:tcPr>
                </a:tc>
                <a:tc>
                  <a:txBody>
                    <a:bodyPr/>
                    <a:lstStyle/>
                    <a:p>
                      <a:pPr algn="ctr"/>
                      <a:r>
                        <a:rPr lang="en-GB" sz="1100" b="1" dirty="0">
                          <a:solidFill>
                            <a:schemeClr val="bg1"/>
                          </a:solidFill>
                          <a:latin typeface="Arial" panose="020B0604020202020204" pitchFamily="34" charset="0"/>
                          <a:cs typeface="Arial" panose="020B0604020202020204" pitchFamily="34" charset="0"/>
                        </a:rPr>
                        <a:t>Include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A90C0"/>
                    </a:solidFill>
                  </a:tcPr>
                </a:tc>
                <a:tc>
                  <a:txBody>
                    <a:bodyPr/>
                    <a:lstStyle/>
                    <a:p>
                      <a:pPr algn="ctr"/>
                      <a:r>
                        <a:rPr lang="en-GB" sz="1100" b="1" dirty="0">
                          <a:solidFill>
                            <a:schemeClr val="bg1"/>
                          </a:solidFill>
                          <a:latin typeface="Arial" panose="020B0604020202020204" pitchFamily="34" charset="0"/>
                          <a:cs typeface="Arial" panose="020B0604020202020204" pitchFamily="34" charset="0"/>
                        </a:rPr>
                        <a:t>Lead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A90C0"/>
                    </a:solidFill>
                  </a:tcPr>
                </a:tc>
                <a:tc>
                  <a:txBody>
                    <a:bodyPr/>
                    <a:lstStyle/>
                    <a:p>
                      <a:pPr algn="ctr"/>
                      <a:r>
                        <a:rPr lang="en-GB" sz="1100" b="1" dirty="0">
                          <a:solidFill>
                            <a:schemeClr val="bg1"/>
                          </a:solidFill>
                          <a:latin typeface="Arial" panose="020B0604020202020204" pitchFamily="34" charset="0"/>
                          <a:cs typeface="Arial" panose="020B0604020202020204" pitchFamily="34" charset="0"/>
                        </a:rPr>
                        <a:t>Transform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A90C0"/>
                    </a:solidFill>
                  </a:tcPr>
                </a:tc>
                <a:tc>
                  <a:txBody>
                    <a:bodyPr/>
                    <a:lstStyle/>
                    <a:p>
                      <a:pPr algn="ctr"/>
                      <a:r>
                        <a:rPr lang="en-GB" sz="1100" b="1" dirty="0">
                          <a:solidFill>
                            <a:schemeClr val="bg1"/>
                          </a:solidFill>
                          <a:latin typeface="Arial" panose="020B0604020202020204" pitchFamily="34" charset="0"/>
                          <a:cs typeface="Arial" panose="020B0604020202020204" pitchFamily="34" charset="0"/>
                        </a:rPr>
                        <a:t>Grow</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A90C0"/>
                    </a:solidFill>
                  </a:tcPr>
                </a:tc>
                <a:tc>
                  <a:txBody>
                    <a:bodyPr/>
                    <a:lstStyle/>
                    <a:p>
                      <a:pPr algn="ctr"/>
                      <a:r>
                        <a:rPr lang="en-GB" sz="1100" b="1" dirty="0">
                          <a:solidFill>
                            <a:schemeClr val="bg1"/>
                          </a:solidFill>
                          <a:latin typeface="Arial" panose="020B0604020202020204" pitchFamily="34" charset="0"/>
                          <a:cs typeface="Arial" panose="020B0604020202020204" pitchFamily="34" charset="0"/>
                        </a:rPr>
                        <a:t>Enable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A90C0"/>
                    </a:solidFill>
                  </a:tcPr>
                </a:tc>
                <a:tc>
                  <a:txBody>
                    <a:bodyPr/>
                    <a:lstStyle/>
                    <a:p>
                      <a:pPr algn="ctr"/>
                      <a:r>
                        <a:rPr lang="en-GB" sz="1100" b="1" dirty="0">
                          <a:solidFill>
                            <a:schemeClr val="bg1"/>
                          </a:solidFill>
                          <a:latin typeface="Arial" panose="020B0604020202020204" pitchFamily="34" charset="0"/>
                          <a:cs typeface="Arial" panose="020B0604020202020204" pitchFamily="34" charset="0"/>
                        </a:rPr>
                        <a:t>Learn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A90C0"/>
                    </a:solidFill>
                  </a:tcPr>
                </a:tc>
                <a:extLst>
                  <a:ext uri="{0D108BD9-81ED-4DB2-BD59-A6C34878D82A}">
                    <a16:rowId xmlns:a16="http://schemas.microsoft.com/office/drawing/2014/main" val="1991231359"/>
                  </a:ext>
                </a:extLst>
              </a:tr>
              <a:tr h="282372">
                <a:tc>
                  <a:txBody>
                    <a:bodyPr/>
                    <a:lstStyle/>
                    <a:p>
                      <a:r>
                        <a:rPr lang="en-GB" sz="1100" dirty="0">
                          <a:latin typeface="Arial" panose="020B0604020202020204" pitchFamily="34" charset="0"/>
                          <a:cs typeface="Arial" panose="020B0604020202020204" pitchFamily="34" charset="0"/>
                        </a:rPr>
                        <a:t>Supporting the health and wellbeing of staff</a:t>
                      </a: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r>
                        <a:rPr lang="en-GB" sz="1200" dirty="0">
                          <a:latin typeface="Arial" panose="020B0604020202020204" pitchFamily="34" charset="0"/>
                          <a:cs typeface="Arial" panose="020B0604020202020204" pitchFamily="34" charset="0"/>
                          <a:sym typeface="Wingdings" panose="05000000000000000000" pitchFamily="2" charset="2"/>
                        </a:rPr>
                        <a:t></a:t>
                      </a:r>
                      <a:endParaRPr lang="en-GB" sz="1200" dirty="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endParaRPr lang="en-GB" sz="1200" dirty="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endParaRPr lang="en-GB" sz="1200" dirty="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endParaRPr lang="en-GB" sz="1200" dirty="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endParaRPr lang="en-GB" sz="1200" dirty="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endParaRPr lang="en-GB" sz="1200" dirty="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endParaRPr lang="en-GB" sz="1200" dirty="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extLst>
                  <a:ext uri="{0D108BD9-81ED-4DB2-BD59-A6C34878D82A}">
                    <a16:rowId xmlns:a16="http://schemas.microsoft.com/office/drawing/2014/main" val="114981820"/>
                  </a:ext>
                </a:extLst>
              </a:tr>
              <a:tr h="385052">
                <a:tc>
                  <a:txBody>
                    <a:bodyPr/>
                    <a:lstStyle/>
                    <a:p>
                      <a:r>
                        <a:rPr lang="en-GB" sz="1100" dirty="0">
                          <a:latin typeface="Arial" panose="020B0604020202020204" pitchFamily="34" charset="0"/>
                          <a:cs typeface="Arial" panose="020B0604020202020204" pitchFamily="34" charset="0"/>
                        </a:rPr>
                        <a:t>Growing the workforce for the future and enabling adequate workforce supply</a:t>
                      </a: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endParaRPr lang="en-GB" sz="1200" dirty="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endParaRPr lang="en-GB" sz="1200" dirty="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endParaRPr lang="en-GB" sz="1200" dirty="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endParaRPr lang="en-GB" sz="1200" dirty="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r>
                        <a:rPr lang="en-GB" sz="1200" dirty="0">
                          <a:latin typeface="Arial" panose="020B0604020202020204" pitchFamily="34" charset="0"/>
                          <a:cs typeface="Arial" panose="020B0604020202020204" pitchFamily="34" charset="0"/>
                          <a:sym typeface="Wingdings" panose="05000000000000000000" pitchFamily="2" charset="2"/>
                        </a:rPr>
                        <a:t></a:t>
                      </a:r>
                      <a:endParaRPr lang="en-GB" sz="1200" dirty="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endParaRPr lang="en-GB" sz="1200" dirty="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endParaRPr lang="en-GB" sz="1200" dirty="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extLst>
                  <a:ext uri="{0D108BD9-81ED-4DB2-BD59-A6C34878D82A}">
                    <a16:rowId xmlns:a16="http://schemas.microsoft.com/office/drawing/2014/main" val="2719424426"/>
                  </a:ext>
                </a:extLst>
              </a:tr>
              <a:tr h="385052">
                <a:tc>
                  <a:txBody>
                    <a:bodyPr/>
                    <a:lstStyle/>
                    <a:p>
                      <a:r>
                        <a:rPr lang="en-GB" sz="1100" dirty="0">
                          <a:latin typeface="Arial" panose="020B0604020202020204" pitchFamily="34" charset="0"/>
                          <a:cs typeface="Arial" panose="020B0604020202020204" pitchFamily="34" charset="0"/>
                        </a:rPr>
                        <a:t>Supporting inclusion and belonging for all, and creating a great experience for staff</a:t>
                      </a: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endParaRPr lang="en-GB" sz="1200" dirty="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r>
                        <a:rPr lang="en-GB" sz="1200" dirty="0">
                          <a:latin typeface="Arial" panose="020B0604020202020204" pitchFamily="34" charset="0"/>
                          <a:cs typeface="Arial" panose="020B0604020202020204" pitchFamily="34" charset="0"/>
                          <a:sym typeface="Wingdings" panose="05000000000000000000" pitchFamily="2" charset="2"/>
                        </a:rPr>
                        <a:t></a:t>
                      </a:r>
                      <a:endParaRPr lang="en-GB" sz="1200" dirty="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endParaRPr lang="en-GB" sz="120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endParaRPr lang="en-GB" sz="1200" dirty="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endParaRPr lang="en-GB" sz="120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endParaRPr lang="en-GB" sz="1200" dirty="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endParaRPr lang="en-GB" sz="1200" dirty="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extLst>
                  <a:ext uri="{0D108BD9-81ED-4DB2-BD59-A6C34878D82A}">
                    <a16:rowId xmlns:a16="http://schemas.microsoft.com/office/drawing/2014/main" val="1570888515"/>
                  </a:ext>
                </a:extLst>
              </a:tr>
              <a:tr h="385052">
                <a:tc>
                  <a:txBody>
                    <a:bodyPr/>
                    <a:lstStyle/>
                    <a:p>
                      <a:r>
                        <a:rPr lang="en-GB" sz="1100" dirty="0">
                          <a:latin typeface="Arial" panose="020B0604020202020204" pitchFamily="34" charset="0"/>
                          <a:cs typeface="Arial" panose="020B0604020202020204" pitchFamily="34" charset="0"/>
                        </a:rPr>
                        <a:t>Valuing and supporting leadership at all levels, and lifelong learning</a:t>
                      </a: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endParaRPr lang="en-GB" sz="1200" dirty="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endParaRPr lang="en-GB" sz="1200" dirty="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r>
                        <a:rPr lang="en-GB" sz="1200" dirty="0">
                          <a:latin typeface="Arial" panose="020B0604020202020204" pitchFamily="34" charset="0"/>
                          <a:cs typeface="Arial" panose="020B0604020202020204" pitchFamily="34" charset="0"/>
                          <a:sym typeface="Wingdings" panose="05000000000000000000" pitchFamily="2" charset="2"/>
                        </a:rPr>
                        <a:t></a:t>
                      </a:r>
                      <a:endParaRPr lang="en-GB" sz="1200" dirty="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endParaRPr lang="en-GB" sz="1200" dirty="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endParaRPr lang="en-GB" sz="1200" dirty="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endParaRPr lang="en-GB" sz="120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sym typeface="Wingdings" panose="05000000000000000000" pitchFamily="2" charset="2"/>
                        </a:rPr>
                        <a:t></a:t>
                      </a: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extLst>
                  <a:ext uri="{0D108BD9-81ED-4DB2-BD59-A6C34878D82A}">
                    <a16:rowId xmlns:a16="http://schemas.microsoft.com/office/drawing/2014/main" val="1295161049"/>
                  </a:ext>
                </a:extLst>
              </a:tr>
              <a:tr h="385052">
                <a:tc>
                  <a:txBody>
                    <a:bodyPr/>
                    <a:lstStyle/>
                    <a:p>
                      <a:r>
                        <a:rPr lang="en-GB" sz="1100" dirty="0">
                          <a:latin typeface="Arial" panose="020B0604020202020204" pitchFamily="34" charset="0"/>
                          <a:cs typeface="Arial" panose="020B0604020202020204" pitchFamily="34" charset="0"/>
                        </a:rPr>
                        <a:t>Leading workforce transformation and new ways of working</a:t>
                      </a: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endParaRPr lang="en-GB" sz="120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endParaRPr lang="en-GB" sz="120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endParaRPr lang="en-GB" sz="1200" dirty="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r>
                        <a:rPr lang="en-GB" sz="1200" dirty="0">
                          <a:latin typeface="Arial" panose="020B0604020202020204" pitchFamily="34" charset="0"/>
                          <a:cs typeface="Arial" panose="020B0604020202020204" pitchFamily="34" charset="0"/>
                          <a:sym typeface="Wingdings" panose="05000000000000000000" pitchFamily="2" charset="2"/>
                        </a:rPr>
                        <a:t></a:t>
                      </a:r>
                      <a:endParaRPr lang="en-GB" sz="1200" dirty="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endParaRPr lang="en-GB" sz="1200" dirty="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endParaRPr lang="en-GB" sz="1200" dirty="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endParaRPr lang="en-GB" sz="1200" dirty="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extLst>
                  <a:ext uri="{0D108BD9-81ED-4DB2-BD59-A6C34878D82A}">
                    <a16:rowId xmlns:a16="http://schemas.microsoft.com/office/drawing/2014/main" val="2119401513"/>
                  </a:ext>
                </a:extLst>
              </a:tr>
              <a:tr h="385052">
                <a:tc>
                  <a:txBody>
                    <a:bodyPr/>
                    <a:lstStyle/>
                    <a:p>
                      <a:r>
                        <a:rPr lang="en-GB" sz="1100" dirty="0">
                          <a:latin typeface="Arial" panose="020B0604020202020204" pitchFamily="34" charset="0"/>
                          <a:cs typeface="Arial" panose="020B0604020202020204" pitchFamily="34" charset="0"/>
                        </a:rPr>
                        <a:t>Educating, training and developing people, and managing talent</a:t>
                      </a: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endParaRPr lang="en-GB" sz="120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endParaRPr lang="en-GB" sz="120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endParaRPr lang="en-GB" sz="120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r>
                        <a:rPr lang="en-GB" sz="1200" dirty="0">
                          <a:latin typeface="Arial" panose="020B0604020202020204" pitchFamily="34" charset="0"/>
                          <a:cs typeface="Arial" panose="020B0604020202020204" pitchFamily="34" charset="0"/>
                          <a:sym typeface="Wingdings" panose="05000000000000000000" pitchFamily="2" charset="2"/>
                        </a:rPr>
                        <a:t></a:t>
                      </a:r>
                      <a:endParaRPr lang="en-GB" sz="1200" dirty="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r>
                        <a:rPr lang="en-GB" sz="1200" dirty="0">
                          <a:latin typeface="Arial" panose="020B0604020202020204" pitchFamily="34" charset="0"/>
                          <a:cs typeface="Arial" panose="020B0604020202020204" pitchFamily="34" charset="0"/>
                          <a:sym typeface="Wingdings" panose="05000000000000000000" pitchFamily="2" charset="2"/>
                        </a:rPr>
                        <a:t></a:t>
                      </a:r>
                      <a:endParaRPr lang="en-GB" sz="1200" dirty="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endParaRPr lang="en-GB" sz="1200" dirty="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sym typeface="Wingdings" panose="05000000000000000000" pitchFamily="2" charset="2"/>
                        </a:rPr>
                        <a:t></a:t>
                      </a:r>
                      <a:endParaRPr lang="en-GB" sz="1200" dirty="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extLst>
                  <a:ext uri="{0D108BD9-81ED-4DB2-BD59-A6C34878D82A}">
                    <a16:rowId xmlns:a16="http://schemas.microsoft.com/office/drawing/2014/main" val="3938771832"/>
                  </a:ext>
                </a:extLst>
              </a:tr>
              <a:tr h="385052">
                <a:tc>
                  <a:txBody>
                    <a:bodyPr/>
                    <a:lstStyle/>
                    <a:p>
                      <a:r>
                        <a:rPr lang="en-GB" sz="1100" dirty="0">
                          <a:latin typeface="Arial" panose="020B0604020202020204" pitchFamily="34" charset="0"/>
                          <a:cs typeface="Arial" panose="020B0604020202020204" pitchFamily="34" charset="0"/>
                        </a:rPr>
                        <a:t>Driving and supporting broader social and economic development</a:t>
                      </a: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endParaRPr lang="en-GB" sz="120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endParaRPr lang="en-GB" sz="120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endParaRPr lang="en-GB" sz="120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endParaRPr lang="en-GB" sz="1200" dirty="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r>
                        <a:rPr lang="en-GB" sz="1200" dirty="0">
                          <a:latin typeface="Arial" panose="020B0604020202020204" pitchFamily="34" charset="0"/>
                          <a:cs typeface="Arial" panose="020B0604020202020204" pitchFamily="34" charset="0"/>
                          <a:sym typeface="Wingdings" panose="05000000000000000000" pitchFamily="2" charset="2"/>
                        </a:rPr>
                        <a:t></a:t>
                      </a:r>
                      <a:endParaRPr lang="en-GB" sz="1200" dirty="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endParaRPr lang="en-GB" sz="1200" dirty="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endParaRPr lang="en-GB" sz="1200" dirty="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extLst>
                  <a:ext uri="{0D108BD9-81ED-4DB2-BD59-A6C34878D82A}">
                    <a16:rowId xmlns:a16="http://schemas.microsoft.com/office/drawing/2014/main" val="1804200741"/>
                  </a:ext>
                </a:extLst>
              </a:tr>
              <a:tr h="385052">
                <a:tc>
                  <a:txBody>
                    <a:bodyPr/>
                    <a:lstStyle/>
                    <a:p>
                      <a:r>
                        <a:rPr lang="en-GB" sz="1100" dirty="0">
                          <a:latin typeface="Arial" panose="020B0604020202020204" pitchFamily="34" charset="0"/>
                          <a:cs typeface="Arial" panose="020B0604020202020204" pitchFamily="34" charset="0"/>
                        </a:rPr>
                        <a:t>Transforming people services and supporting the people profession</a:t>
                      </a: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endParaRPr lang="en-GB" sz="120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endParaRPr lang="en-GB" sz="120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endParaRPr lang="en-GB" sz="120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endParaRPr lang="en-GB" sz="1200" dirty="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endParaRPr lang="en-GB" sz="1200" dirty="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r>
                        <a:rPr lang="en-GB" sz="1200" dirty="0">
                          <a:latin typeface="Arial" panose="020B0604020202020204" pitchFamily="34" charset="0"/>
                          <a:cs typeface="Arial" panose="020B0604020202020204" pitchFamily="34" charset="0"/>
                          <a:sym typeface="Wingdings" panose="05000000000000000000" pitchFamily="2" charset="2"/>
                        </a:rPr>
                        <a:t></a:t>
                      </a:r>
                      <a:endParaRPr lang="en-GB" sz="1200" dirty="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endParaRPr lang="en-GB" sz="1200" dirty="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extLst>
                  <a:ext uri="{0D108BD9-81ED-4DB2-BD59-A6C34878D82A}">
                    <a16:rowId xmlns:a16="http://schemas.microsoft.com/office/drawing/2014/main" val="3935473777"/>
                  </a:ext>
                </a:extLst>
              </a:tr>
              <a:tr h="385052">
                <a:tc>
                  <a:txBody>
                    <a:bodyPr/>
                    <a:lstStyle/>
                    <a:p>
                      <a:r>
                        <a:rPr lang="en-GB" sz="1100" dirty="0">
                          <a:latin typeface="Arial" panose="020B0604020202020204" pitchFamily="34" charset="0"/>
                          <a:cs typeface="Arial" panose="020B0604020202020204" pitchFamily="34" charset="0"/>
                        </a:rPr>
                        <a:t>Leading coordinated workforce planning using analysis and intelligence</a:t>
                      </a: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endParaRPr lang="en-GB" sz="120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endParaRPr lang="en-GB" sz="120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endParaRPr lang="en-GB" sz="1200" dirty="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r>
                        <a:rPr lang="en-GB" sz="1200" dirty="0">
                          <a:latin typeface="Arial" panose="020B0604020202020204" pitchFamily="34" charset="0"/>
                          <a:cs typeface="Arial" panose="020B0604020202020204" pitchFamily="34" charset="0"/>
                          <a:sym typeface="Wingdings" panose="05000000000000000000" pitchFamily="2" charset="2"/>
                        </a:rPr>
                        <a:t></a:t>
                      </a:r>
                      <a:endParaRPr lang="en-GB" sz="1200" dirty="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endParaRPr lang="en-GB" sz="1200" dirty="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endParaRPr lang="en-GB" sz="1200" dirty="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endParaRPr lang="en-GB" sz="1200" dirty="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extLst>
                  <a:ext uri="{0D108BD9-81ED-4DB2-BD59-A6C34878D82A}">
                    <a16:rowId xmlns:a16="http://schemas.microsoft.com/office/drawing/2014/main" val="945354214"/>
                  </a:ext>
                </a:extLst>
              </a:tr>
              <a:tr h="487733">
                <a:tc>
                  <a:txBody>
                    <a:bodyPr/>
                    <a:lstStyle/>
                    <a:p>
                      <a:r>
                        <a:rPr lang="en-GB" sz="1100" dirty="0">
                          <a:latin typeface="Arial" panose="020B0604020202020204" pitchFamily="34" charset="0"/>
                          <a:cs typeface="Arial" panose="020B0604020202020204" pitchFamily="34" charset="0"/>
                        </a:rPr>
                        <a:t>Supporting system design and development</a:t>
                      </a: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endParaRPr lang="en-GB" sz="1200" dirty="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endParaRPr lang="en-GB" sz="1200" dirty="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GB" sz="1200" dirty="0" smtClean="0">
                          <a:latin typeface="Arial" panose="020B0604020202020204" pitchFamily="34" charset="0"/>
                          <a:cs typeface="Arial" panose="020B0604020202020204" pitchFamily="34" charset="0"/>
                          <a:sym typeface="Wingdings" panose="05000000000000000000" pitchFamily="2" charset="2"/>
                        </a:rPr>
                        <a:t></a:t>
                      </a:r>
                      <a:endParaRPr lang="en-GB" sz="1200" dirty="0" smtClean="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endParaRPr lang="en-GB" sz="1200" dirty="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endParaRPr lang="en-GB" sz="1200" dirty="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algn="ctr"/>
                      <a:endParaRPr lang="en-GB" sz="1200" dirty="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tc>
                  <a:txBody>
                    <a:bodyPr/>
                    <a:lstStyle/>
                    <a:p>
                      <a:pPr marL="0" marR="0" indent="0" algn="ctr" defTabSz="914377" rtl="0" eaLnBrk="1" fontAlgn="auto" latinLnBrk="0" hangingPunct="1">
                        <a:lnSpc>
                          <a:spcPct val="100000"/>
                        </a:lnSpc>
                        <a:spcBef>
                          <a:spcPts val="0"/>
                        </a:spcBef>
                        <a:spcAft>
                          <a:spcPts val="0"/>
                        </a:spcAft>
                        <a:buClrTx/>
                        <a:buSzTx/>
                        <a:buFontTx/>
                        <a:buNone/>
                        <a:tabLst/>
                        <a:defRPr/>
                      </a:pPr>
                      <a:endParaRPr lang="en-GB" sz="1200" dirty="0">
                        <a:latin typeface="Arial" panose="020B0604020202020204" pitchFamily="34" charset="0"/>
                        <a:cs typeface="Arial" panose="020B0604020202020204" pitchFamily="34" charset="0"/>
                      </a:endParaRPr>
                    </a:p>
                  </a:txBody>
                  <a:tcPr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chemeClr val="bg1"/>
                    </a:solidFill>
                  </a:tcPr>
                </a:tc>
                <a:extLst>
                  <a:ext uri="{0D108BD9-81ED-4DB2-BD59-A6C34878D82A}">
                    <a16:rowId xmlns:a16="http://schemas.microsoft.com/office/drawing/2014/main" val="3305283727"/>
                  </a:ext>
                </a:extLst>
              </a:tr>
            </a:tbl>
          </a:graphicData>
        </a:graphic>
      </p:graphicFrame>
      <p:sp>
        <p:nvSpPr>
          <p:cNvPr id="5" name="TextBox 4"/>
          <p:cNvSpPr txBox="1"/>
          <p:nvPr/>
        </p:nvSpPr>
        <p:spPr>
          <a:xfrm>
            <a:off x="407368" y="730914"/>
            <a:ext cx="5544616" cy="338554"/>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Note: additional information is provided in Appendix 3</a:t>
            </a:r>
          </a:p>
        </p:txBody>
      </p:sp>
    </p:spTree>
    <p:extLst>
      <p:ext uri="{BB962C8B-B14F-4D97-AF65-F5344CB8AC3E}">
        <p14:creationId xmlns:p14="http://schemas.microsoft.com/office/powerpoint/2010/main" val="1522013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76F84FA-B8EB-462F-97BA-032CB76B4E3A}" type="slidenum">
              <a:rPr lang="en-GB" smtClean="0"/>
              <a:t>19</a:t>
            </a:fld>
            <a:endParaRPr lang="en-GB"/>
          </a:p>
        </p:txBody>
      </p:sp>
      <p:sp>
        <p:nvSpPr>
          <p:cNvPr id="4" name="Title 3"/>
          <p:cNvSpPr>
            <a:spLocks noGrp="1"/>
          </p:cNvSpPr>
          <p:nvPr>
            <p:ph type="title"/>
          </p:nvPr>
        </p:nvSpPr>
        <p:spPr/>
        <p:txBody>
          <a:bodyPr>
            <a:noAutofit/>
          </a:bodyPr>
          <a:lstStyle/>
          <a:p>
            <a:r>
              <a:rPr lang="en-GB" sz="2800" dirty="0"/>
              <a:t>Developing the ICS Workforce Update</a:t>
            </a:r>
          </a:p>
        </p:txBody>
      </p:sp>
      <p:sp>
        <p:nvSpPr>
          <p:cNvPr id="7" name="TextBox 6"/>
          <p:cNvSpPr txBox="1"/>
          <p:nvPr/>
        </p:nvSpPr>
        <p:spPr>
          <a:xfrm>
            <a:off x="191343" y="1317536"/>
            <a:ext cx="4769779" cy="2277547"/>
          </a:xfrm>
          <a:prstGeom prst="rect">
            <a:avLst/>
          </a:prstGeom>
          <a:noFill/>
        </p:spPr>
        <p:txBody>
          <a:bodyPr wrap="square" rtlCol="0">
            <a:spAutoFit/>
          </a:bodyPr>
          <a:lstStyle/>
          <a:p>
            <a:pPr marL="179388" indent="-179388">
              <a:spcBef>
                <a:spcPts val="300"/>
              </a:spcBef>
              <a:buFont typeface="Arial" panose="020B0604020202020204" pitchFamily="34" charset="0"/>
              <a:buChar char="•"/>
            </a:pPr>
            <a:r>
              <a:rPr lang="en-GB" sz="1200" dirty="0">
                <a:latin typeface="Arial" panose="020B0604020202020204" pitchFamily="34" charset="0"/>
                <a:cs typeface="Arial" panose="020B0604020202020204" pitchFamily="34" charset="0"/>
              </a:rPr>
              <a:t>A series of workshops are in development to co-design the framework engaging both employees and partners</a:t>
            </a:r>
          </a:p>
          <a:p>
            <a:pPr marL="179388" indent="-179388">
              <a:spcBef>
                <a:spcPts val="300"/>
              </a:spcBef>
              <a:buFont typeface="Arial" panose="020B0604020202020204" pitchFamily="34" charset="0"/>
              <a:buChar char="•"/>
            </a:pPr>
            <a:r>
              <a:rPr lang="en-GB" sz="1200" dirty="0">
                <a:latin typeface="Arial" panose="020B0604020202020204" pitchFamily="34" charset="0"/>
                <a:cs typeface="Arial" panose="020B0604020202020204" pitchFamily="34" charset="0"/>
              </a:rPr>
              <a:t>An ‘appreciative enquiry’ approach will ensure preservation of what works well now and what might/should/will work well in the new ICS</a:t>
            </a:r>
          </a:p>
          <a:p>
            <a:pPr marL="179388" indent="-179388">
              <a:spcBef>
                <a:spcPts val="300"/>
              </a:spcBef>
              <a:buFont typeface="Arial" panose="020B0604020202020204" pitchFamily="34" charset="0"/>
              <a:buChar char="•"/>
            </a:pPr>
            <a:r>
              <a:rPr lang="en-GB" sz="1200" dirty="0">
                <a:latin typeface="Arial" panose="020B0604020202020204" pitchFamily="34" charset="0"/>
                <a:cs typeface="Arial" panose="020B0604020202020204" pitchFamily="34" charset="0"/>
              </a:rPr>
              <a:t>Aim for approx. 200 participants in 8 workshops commencing end October to end December</a:t>
            </a:r>
          </a:p>
          <a:p>
            <a:pPr marL="179388" indent="-179388">
              <a:spcBef>
                <a:spcPts val="300"/>
              </a:spcBef>
              <a:buFont typeface="Arial" panose="020B0604020202020204" pitchFamily="34" charset="0"/>
              <a:buChar char="•"/>
            </a:pPr>
            <a:r>
              <a:rPr lang="en-GB" sz="1200" dirty="0">
                <a:latin typeface="Arial" panose="020B0604020202020204" pitchFamily="34" charset="0"/>
                <a:cs typeface="Arial" panose="020B0604020202020204" pitchFamily="34" charset="0"/>
              </a:rPr>
              <a:t>Additional feedback forums will be introduced to widen participation and engagement during and after this period</a:t>
            </a:r>
          </a:p>
          <a:p>
            <a:pPr marL="179388" indent="-179388">
              <a:spcBef>
                <a:spcPts val="300"/>
              </a:spcBef>
              <a:buFont typeface="Arial" panose="020B0604020202020204" pitchFamily="34" charset="0"/>
              <a:buChar char="•"/>
            </a:pPr>
            <a:r>
              <a:rPr lang="en-GB" sz="1200" dirty="0">
                <a:latin typeface="Arial" panose="020B0604020202020204" pitchFamily="34" charset="0"/>
                <a:cs typeface="Arial" panose="020B0604020202020204" pitchFamily="34" charset="0"/>
              </a:rPr>
              <a:t>A dedicated workshop for ICS Execs and Partnership Board members is planned following completion of the workshops</a:t>
            </a:r>
          </a:p>
        </p:txBody>
      </p:sp>
      <p:sp>
        <p:nvSpPr>
          <p:cNvPr id="8" name="TextBox 7"/>
          <p:cNvSpPr txBox="1"/>
          <p:nvPr/>
        </p:nvSpPr>
        <p:spPr>
          <a:xfrm>
            <a:off x="191344" y="3892578"/>
            <a:ext cx="11881320" cy="1877437"/>
          </a:xfrm>
          <a:prstGeom prst="rect">
            <a:avLst/>
          </a:prstGeom>
          <a:noFill/>
        </p:spPr>
        <p:txBody>
          <a:bodyPr wrap="square" rtlCol="0">
            <a:spAutoFit/>
          </a:bodyPr>
          <a:lstStyle/>
          <a:p>
            <a:pPr>
              <a:spcBef>
                <a:spcPts val="600"/>
              </a:spcBef>
              <a:buSzPct val="100000"/>
            </a:pPr>
            <a:r>
              <a:rPr lang="en-GB" sz="1200" b="1" dirty="0">
                <a:latin typeface="Arial" panose="020B0604020202020204" pitchFamily="34" charset="0"/>
                <a:cs typeface="Arial" panose="020B0604020202020204" pitchFamily="34" charset="0"/>
              </a:rPr>
              <a:t>Why we are taking this approach</a:t>
            </a:r>
          </a:p>
          <a:p>
            <a:pPr marL="179388" indent="-179388">
              <a:spcBef>
                <a:spcPts val="600"/>
              </a:spcBef>
              <a:buSzPct val="100000"/>
              <a:buFont typeface="Arial" panose="020B0604020202020204" pitchFamily="34" charset="0"/>
              <a:buChar char="•"/>
            </a:pPr>
            <a:r>
              <a:rPr lang="en-GB" sz="1200" dirty="0">
                <a:latin typeface="Arial" panose="020B0604020202020204" pitchFamily="34" charset="0"/>
                <a:cs typeface="Arial" panose="020B0604020202020204" pitchFamily="34" charset="0"/>
              </a:rPr>
              <a:t>Engaging across a wide set of stakeholders to co-create a framework that describes shared ways of working and behaviours will ensure that all parts of the ICS, at system, borough and employee levels know what is expected of them and each other and will have contributed to shaping how this will be delivered</a:t>
            </a:r>
          </a:p>
          <a:p>
            <a:pPr marL="179388" indent="-179388">
              <a:spcBef>
                <a:spcPts val="600"/>
              </a:spcBef>
              <a:buSzPct val="100000"/>
              <a:buFont typeface="Arial" panose="020B0604020202020204" pitchFamily="34" charset="0"/>
              <a:buChar char="•"/>
            </a:pPr>
            <a:r>
              <a:rPr lang="en-GB" sz="1200" dirty="0">
                <a:latin typeface="Arial" panose="020B0604020202020204" pitchFamily="34" charset="0"/>
                <a:cs typeface="Arial" panose="020B0604020202020204" pitchFamily="34" charset="0"/>
              </a:rPr>
              <a:t>Substantial engagement and involvement will help move people along the change curve from ‘awareness’ to ‘commitment’ and build trust over time. This  cannot be achieved from introducing a new governance structure and statute alone</a:t>
            </a:r>
          </a:p>
          <a:p>
            <a:pPr marL="179388" indent="-179388">
              <a:spcBef>
                <a:spcPts val="600"/>
              </a:spcBef>
              <a:buSzPct val="100000"/>
              <a:buFont typeface="Arial" panose="020B0604020202020204" pitchFamily="34" charset="0"/>
              <a:buChar char="•"/>
            </a:pPr>
            <a:r>
              <a:rPr lang="en-GB" sz="1200" dirty="0">
                <a:latin typeface="Arial" panose="020B0604020202020204" pitchFamily="34" charset="0"/>
                <a:cs typeface="Arial" panose="020B0604020202020204" pitchFamily="34" charset="0"/>
              </a:rPr>
              <a:t>We are taking action to address the</a:t>
            </a:r>
            <a:r>
              <a:rPr lang="en-US" sz="1200" dirty="0">
                <a:latin typeface="Arial" panose="020B0604020202020204" pitchFamily="34" charset="0"/>
                <a:cs typeface="Arial" panose="020B0604020202020204" pitchFamily="34" charset="0"/>
              </a:rPr>
              <a:t> risk of ‘new acronyms but old ways of working’ to ensure staff </a:t>
            </a:r>
            <a:r>
              <a:rPr lang="en-GB" sz="1200" dirty="0">
                <a:latin typeface="Arial" panose="020B0604020202020204" pitchFamily="34" charset="0"/>
                <a:cs typeface="Arial" panose="020B0604020202020204" pitchFamily="34" charset="0"/>
              </a:rPr>
              <a:t>deliver to their full potential and, as an ICS, we continue to build our reputation based on how we act on what we are committed to delivering</a:t>
            </a:r>
          </a:p>
          <a:p>
            <a:pPr marL="179388" indent="-179388">
              <a:spcBef>
                <a:spcPts val="600"/>
              </a:spcBef>
              <a:buSzPct val="100000"/>
              <a:buFont typeface="Arial" panose="020B0604020202020204" pitchFamily="34" charset="0"/>
              <a:buChar char="•"/>
            </a:pPr>
            <a:r>
              <a:rPr lang="en-GB" sz="1200" dirty="0">
                <a:latin typeface="Arial" panose="020B0604020202020204" pitchFamily="34" charset="0"/>
                <a:cs typeface="Arial" panose="020B0604020202020204" pitchFamily="34" charset="0"/>
              </a:rPr>
              <a:t>Once developed, the framework will be hardwired into ICS structure, systems and processes to support all staff with leaders acting as visible role models</a:t>
            </a:r>
          </a:p>
        </p:txBody>
      </p:sp>
      <p:pic>
        <p:nvPicPr>
          <p:cNvPr id="9" name="Picture 8"/>
          <p:cNvPicPr>
            <a:picLocks noChangeAspect="1"/>
          </p:cNvPicPr>
          <p:nvPr/>
        </p:nvPicPr>
        <p:blipFill>
          <a:blip r:embed="rId2"/>
          <a:stretch>
            <a:fillRect/>
          </a:stretch>
        </p:blipFill>
        <p:spPr>
          <a:xfrm>
            <a:off x="5015880" y="1556792"/>
            <a:ext cx="7088273" cy="2205005"/>
          </a:xfrm>
          <a:prstGeom prst="rect">
            <a:avLst/>
          </a:prstGeom>
        </p:spPr>
      </p:pic>
    </p:spTree>
    <p:extLst>
      <p:ext uri="{BB962C8B-B14F-4D97-AF65-F5344CB8AC3E}">
        <p14:creationId xmlns:p14="http://schemas.microsoft.com/office/powerpoint/2010/main" val="1550943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80EB68-F877-47AB-BFDC-F4368982B54E}"/>
              </a:ext>
            </a:extLst>
          </p:cNvPr>
          <p:cNvSpPr>
            <a:spLocks noGrp="1"/>
          </p:cNvSpPr>
          <p:nvPr>
            <p:ph idx="1"/>
          </p:nvPr>
        </p:nvSpPr>
        <p:spPr/>
        <p:txBody>
          <a:bodyPr/>
          <a:lstStyle/>
          <a:p>
            <a:pPr marL="457200" indent="-457200">
              <a:buFont typeface="+mj-lt"/>
              <a:buAutoNum type="arabicPeriod"/>
            </a:pPr>
            <a:r>
              <a:rPr lang="en-GB" dirty="0"/>
              <a:t>Current workforce performance and trends (Core </a:t>
            </a:r>
            <a:r>
              <a:rPr lang="en-GB" dirty="0" smtClean="0"/>
              <a:t>KPIs)</a:t>
            </a:r>
            <a:endParaRPr lang="en-GB" dirty="0"/>
          </a:p>
          <a:p>
            <a:pPr marL="457200" indent="-457200">
              <a:buFont typeface="+mj-lt"/>
              <a:buAutoNum type="arabicPeriod"/>
            </a:pPr>
            <a:r>
              <a:rPr lang="en-GB" dirty="0"/>
              <a:t>People Plan </a:t>
            </a:r>
            <a:r>
              <a:rPr lang="en-GB" dirty="0" smtClean="0"/>
              <a:t>Progress: quarterly </a:t>
            </a:r>
            <a:r>
              <a:rPr lang="en-GB" dirty="0"/>
              <a:t>achievements against milestones </a:t>
            </a:r>
          </a:p>
          <a:p>
            <a:pPr marL="457200" indent="-457200">
              <a:buFont typeface="+mj-lt"/>
              <a:buAutoNum type="arabicPeriod"/>
            </a:pPr>
            <a:r>
              <a:rPr lang="en-GB" dirty="0"/>
              <a:t>People </a:t>
            </a:r>
            <a:r>
              <a:rPr lang="en-GB" dirty="0" smtClean="0"/>
              <a:t>Plan: what’s </a:t>
            </a:r>
            <a:r>
              <a:rPr lang="en-GB" dirty="0"/>
              <a:t>next and longer term objectives</a:t>
            </a:r>
          </a:p>
          <a:p>
            <a:pPr marL="457200" indent="-457200">
              <a:buFont typeface="+mj-lt"/>
              <a:buAutoNum type="arabicPeriod"/>
            </a:pPr>
            <a:r>
              <a:rPr lang="en-GB" dirty="0"/>
              <a:t>Transition to the ICS people </a:t>
            </a:r>
            <a:r>
              <a:rPr lang="en-GB" dirty="0" smtClean="0"/>
              <a:t>function: progress </a:t>
            </a:r>
            <a:r>
              <a:rPr lang="en-GB" dirty="0"/>
              <a:t>update</a:t>
            </a:r>
          </a:p>
          <a:p>
            <a:endParaRPr lang="en-GB" dirty="0"/>
          </a:p>
        </p:txBody>
      </p:sp>
      <p:sp>
        <p:nvSpPr>
          <p:cNvPr id="3" name="Slide Number Placeholder 2">
            <a:extLst>
              <a:ext uri="{FF2B5EF4-FFF2-40B4-BE49-F238E27FC236}">
                <a16:creationId xmlns:a16="http://schemas.microsoft.com/office/drawing/2014/main" id="{79638031-6B8C-40CB-9071-1D43A278BC1E}"/>
              </a:ext>
            </a:extLst>
          </p:cNvPr>
          <p:cNvSpPr>
            <a:spLocks noGrp="1"/>
          </p:cNvSpPr>
          <p:nvPr>
            <p:ph type="sldNum" sz="quarter" idx="12"/>
          </p:nvPr>
        </p:nvSpPr>
        <p:spPr/>
        <p:txBody>
          <a:bodyPr/>
          <a:lstStyle/>
          <a:p>
            <a:fld id="{E76F84FA-B8EB-462F-97BA-032CB76B4E3A}" type="slidenum">
              <a:rPr lang="en-GB" smtClean="0"/>
              <a:t>2</a:t>
            </a:fld>
            <a:endParaRPr lang="en-GB"/>
          </a:p>
        </p:txBody>
      </p:sp>
      <p:sp>
        <p:nvSpPr>
          <p:cNvPr id="4" name="Title 3">
            <a:extLst>
              <a:ext uri="{FF2B5EF4-FFF2-40B4-BE49-F238E27FC236}">
                <a16:creationId xmlns:a16="http://schemas.microsoft.com/office/drawing/2014/main" id="{048618E7-6040-472F-901D-637C5DFD1E9F}"/>
              </a:ext>
            </a:extLst>
          </p:cNvPr>
          <p:cNvSpPr>
            <a:spLocks noGrp="1"/>
          </p:cNvSpPr>
          <p:nvPr>
            <p:ph type="title"/>
          </p:nvPr>
        </p:nvSpPr>
        <p:spPr/>
        <p:txBody>
          <a:bodyPr>
            <a:normAutofit fontScale="90000"/>
          </a:bodyPr>
          <a:lstStyle/>
          <a:p>
            <a:r>
              <a:rPr lang="en-GB" dirty="0"/>
              <a:t>Contents </a:t>
            </a:r>
          </a:p>
        </p:txBody>
      </p:sp>
    </p:spTree>
    <p:extLst>
      <p:ext uri="{BB962C8B-B14F-4D97-AF65-F5344CB8AC3E}">
        <p14:creationId xmlns:p14="http://schemas.microsoft.com/office/powerpoint/2010/main" val="703282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76F84FA-B8EB-462F-97BA-032CB76B4E3A}" type="slidenum">
              <a:rPr lang="en-GB" smtClean="0"/>
              <a:t>20</a:t>
            </a:fld>
            <a:endParaRPr lang="en-GB" dirty="0"/>
          </a:p>
        </p:txBody>
      </p:sp>
      <p:sp>
        <p:nvSpPr>
          <p:cNvPr id="4" name="Rectangle 3"/>
          <p:cNvSpPr/>
          <p:nvPr/>
        </p:nvSpPr>
        <p:spPr>
          <a:xfrm>
            <a:off x="27756" y="188640"/>
            <a:ext cx="12025336" cy="646331"/>
          </a:xfrm>
          <a:prstGeom prst="rect">
            <a:avLst/>
          </a:prstGeom>
        </p:spPr>
        <p:txBody>
          <a:bodyPr wrap="square">
            <a:spAutoFit/>
          </a:bodyPr>
          <a:lstStyle/>
          <a:p>
            <a:pPr algn="ctr"/>
            <a:r>
              <a:rPr lang="en-GB" sz="3600" dirty="0">
                <a:solidFill>
                  <a:prstClr val="white"/>
                </a:solidFill>
                <a:latin typeface="Arial" panose="020B0604020202020204" pitchFamily="34" charset="0"/>
                <a:cs typeface="Arial" panose="020B0604020202020204" pitchFamily="34" charset="0"/>
              </a:rPr>
              <a:t>Next steps and support required from </a:t>
            </a:r>
            <a:r>
              <a:rPr lang="en-GB" sz="3600" dirty="0" smtClean="0">
                <a:solidFill>
                  <a:prstClr val="white"/>
                </a:solidFill>
                <a:latin typeface="Arial" panose="020B0604020202020204" pitchFamily="34" charset="0"/>
                <a:cs typeface="Arial" panose="020B0604020202020204" pitchFamily="34" charset="0"/>
              </a:rPr>
              <a:t>ICS </a:t>
            </a:r>
            <a:r>
              <a:rPr lang="en-GB" sz="3600" dirty="0">
                <a:solidFill>
                  <a:prstClr val="white"/>
                </a:solidFill>
                <a:latin typeface="Arial" panose="020B0604020202020204" pitchFamily="34" charset="0"/>
                <a:cs typeface="Arial" panose="020B0604020202020204" pitchFamily="34" charset="0"/>
              </a:rPr>
              <a:t>Partnership</a:t>
            </a:r>
            <a:endParaRPr lang="en-GB" dirty="0"/>
          </a:p>
        </p:txBody>
      </p:sp>
      <p:sp>
        <p:nvSpPr>
          <p:cNvPr id="5" name="Content Placeholder 1"/>
          <p:cNvSpPr txBox="1">
            <a:spLocks/>
          </p:cNvSpPr>
          <p:nvPr/>
        </p:nvSpPr>
        <p:spPr>
          <a:xfrm>
            <a:off x="397989" y="1397238"/>
            <a:ext cx="11386643" cy="4480034"/>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ICS </a:t>
            </a:r>
            <a:r>
              <a:rPr lang="en-GB" dirty="0" smtClean="0"/>
              <a:t>Partnership Board </a:t>
            </a:r>
            <a:r>
              <a:rPr lang="en-GB" dirty="0"/>
              <a:t>is asked to</a:t>
            </a:r>
          </a:p>
          <a:p>
            <a:pPr lvl="1" indent="-457200"/>
            <a:r>
              <a:rPr lang="en-GB" dirty="0"/>
              <a:t>Note recent successes </a:t>
            </a:r>
          </a:p>
          <a:p>
            <a:pPr lvl="1" indent="-457200"/>
            <a:r>
              <a:rPr lang="en-GB" dirty="0"/>
              <a:t>Note the performance changes specifically in absence and turnover trends and the mitigating actions being put in place through People Plan initiatives and locally across organisations to address them</a:t>
            </a:r>
          </a:p>
          <a:p>
            <a:pPr lvl="1" indent="-457200"/>
            <a:r>
              <a:rPr lang="en-GB" dirty="0"/>
              <a:t>Note People Plan 6 key areas and specific achievements and progress </a:t>
            </a:r>
          </a:p>
          <a:p>
            <a:pPr lvl="1" indent="-457200"/>
            <a:r>
              <a:rPr lang="en-GB" dirty="0"/>
              <a:t>Proactively support the collaborative approach for creation of the ICS values and behaviours framework as it develops</a:t>
            </a:r>
          </a:p>
          <a:p>
            <a:pPr lvl="1" indent="-457200"/>
            <a:r>
              <a:rPr lang="en-GB" dirty="0"/>
              <a:t>Note the 10 people functions for the ICS and progress made in transitioning to an ICS people function</a:t>
            </a:r>
          </a:p>
          <a:p>
            <a:pPr lvl="1" indent="-457200"/>
            <a:r>
              <a:rPr lang="en-GB" dirty="0"/>
              <a:t>Support the development and resourcing of a workforce programme for primary care and social care </a:t>
            </a:r>
          </a:p>
          <a:p>
            <a:pPr lvl="1" indent="-457200"/>
            <a:endParaRPr lang="en-GB" dirty="0"/>
          </a:p>
          <a:p>
            <a:pPr lvl="1"/>
            <a:endParaRPr lang="en-GB" dirty="0"/>
          </a:p>
        </p:txBody>
      </p:sp>
    </p:spTree>
    <p:extLst>
      <p:ext uri="{BB962C8B-B14F-4D97-AF65-F5344CB8AC3E}">
        <p14:creationId xmlns:p14="http://schemas.microsoft.com/office/powerpoint/2010/main" val="2173132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76F84FA-B8EB-462F-97BA-032CB76B4E3A}" type="slidenum">
              <a:rPr lang="en-GB" smtClean="0"/>
              <a:t>21</a:t>
            </a:fld>
            <a:endParaRPr lang="en-GB"/>
          </a:p>
        </p:txBody>
      </p:sp>
      <p:sp>
        <p:nvSpPr>
          <p:cNvPr id="5" name="Title 4"/>
          <p:cNvSpPr>
            <a:spLocks noGrp="1"/>
          </p:cNvSpPr>
          <p:nvPr>
            <p:ph type="title"/>
          </p:nvPr>
        </p:nvSpPr>
        <p:spPr/>
        <p:txBody>
          <a:bodyPr/>
          <a:lstStyle/>
          <a:p>
            <a:r>
              <a:rPr lang="en-GB" dirty="0"/>
              <a:t>Appendices</a:t>
            </a:r>
          </a:p>
        </p:txBody>
      </p:sp>
    </p:spTree>
    <p:extLst>
      <p:ext uri="{BB962C8B-B14F-4D97-AF65-F5344CB8AC3E}">
        <p14:creationId xmlns:p14="http://schemas.microsoft.com/office/powerpoint/2010/main" val="689886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76F84FA-B8EB-462F-97BA-032CB76B4E3A}" type="slidenum">
              <a:rPr lang="en-GB" smtClean="0"/>
              <a:t>22</a:t>
            </a:fld>
            <a:endParaRPr lang="en-GB"/>
          </a:p>
        </p:txBody>
      </p:sp>
      <p:sp>
        <p:nvSpPr>
          <p:cNvPr id="3" name="Title 2"/>
          <p:cNvSpPr>
            <a:spLocks noGrp="1"/>
          </p:cNvSpPr>
          <p:nvPr>
            <p:ph type="title"/>
          </p:nvPr>
        </p:nvSpPr>
        <p:spPr/>
        <p:txBody>
          <a:bodyPr/>
          <a:lstStyle/>
          <a:p>
            <a:r>
              <a:rPr lang="en-GB" dirty="0"/>
              <a:t>Appendix 1: NWL People Performance </a:t>
            </a:r>
          </a:p>
        </p:txBody>
      </p:sp>
    </p:spTree>
    <p:extLst>
      <p:ext uri="{BB962C8B-B14F-4D97-AF65-F5344CB8AC3E}">
        <p14:creationId xmlns:p14="http://schemas.microsoft.com/office/powerpoint/2010/main" val="987475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4727848" y="6492875"/>
            <a:ext cx="2743200" cy="365125"/>
          </a:xfrm>
        </p:spPr>
        <p:txBody>
          <a:bodyPr/>
          <a:lstStyle/>
          <a:p>
            <a:fld id="{E76F84FA-B8EB-462F-97BA-032CB76B4E3A}" type="slidenum">
              <a:rPr lang="en-GB" smtClean="0"/>
              <a:pPr/>
              <a:t>23</a:t>
            </a:fld>
            <a:endParaRPr lang="en-GB"/>
          </a:p>
        </p:txBody>
      </p:sp>
      <p:sp>
        <p:nvSpPr>
          <p:cNvPr id="7" name="Rectangle 6">
            <a:extLst>
              <a:ext uri="{FF2B5EF4-FFF2-40B4-BE49-F238E27FC236}">
                <a16:creationId xmlns:a16="http://schemas.microsoft.com/office/drawing/2014/main" id="{F634449B-A448-4A3A-B891-D5D8C06576DF}"/>
              </a:ext>
            </a:extLst>
          </p:cNvPr>
          <p:cNvSpPr/>
          <p:nvPr/>
        </p:nvSpPr>
        <p:spPr>
          <a:xfrm>
            <a:off x="771786" y="272402"/>
            <a:ext cx="5180196" cy="479941"/>
          </a:xfrm>
          <a:prstGeom prst="rect">
            <a:avLst/>
          </a:prstGeom>
          <a:solidFill>
            <a:schemeClr val="accent2"/>
          </a:solidFill>
          <a:ln w="12700" cap="flat" cmpd="sng" algn="ctr">
            <a:solidFill>
              <a:srgbClr val="003087"/>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50" b="1" i="0" u="none" strike="noStrike" kern="0" cap="none" spc="0" normalizeH="0" baseline="0" noProof="0" dirty="0">
                <a:ln>
                  <a:noFill/>
                </a:ln>
                <a:solidFill>
                  <a:schemeClr val="bg1"/>
                </a:solidFill>
                <a:effectLst/>
                <a:uLnTx/>
                <a:uFillTx/>
                <a:latin typeface="Arial" panose="020B0604020202020204"/>
                <a:ea typeface="+mn-ea"/>
                <a:cs typeface="+mn-cs"/>
              </a:rPr>
              <a:t>Workforce Summary</a:t>
            </a:r>
          </a:p>
        </p:txBody>
      </p:sp>
      <p:sp>
        <p:nvSpPr>
          <p:cNvPr id="8" name="Rectangle 7">
            <a:extLst>
              <a:ext uri="{FF2B5EF4-FFF2-40B4-BE49-F238E27FC236}">
                <a16:creationId xmlns:a16="http://schemas.microsoft.com/office/drawing/2014/main" id="{2361D5FF-F9C8-4AB1-8F60-4A07393E59A8}"/>
              </a:ext>
            </a:extLst>
          </p:cNvPr>
          <p:cNvSpPr/>
          <p:nvPr/>
        </p:nvSpPr>
        <p:spPr>
          <a:xfrm>
            <a:off x="269933" y="272401"/>
            <a:ext cx="501852" cy="479941"/>
          </a:xfrm>
          <a:prstGeom prst="rect">
            <a:avLst/>
          </a:prstGeom>
          <a:solidFill>
            <a:schemeClr val="accent1"/>
          </a:solidFill>
          <a:ln w="12700" cap="flat" cmpd="sng" algn="ctr">
            <a:solidFill>
              <a:srgbClr val="003087">
                <a:shade val="50000"/>
              </a:srgbClr>
            </a:solidFill>
            <a:prstDash val="solid"/>
            <a:miter lim="800000"/>
          </a:ln>
          <a:effectLst/>
        </p:spPr>
        <p:txBody>
          <a:bodyPr rtlCol="0" anchor="ctr"/>
          <a:lstStyle/>
          <a:p>
            <a:pPr lvl="0" algn="ctr">
              <a:defRPr/>
            </a:pPr>
            <a:endParaRPr kumimoji="0" lang="en-GB" sz="1600" b="1"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10" name="TextBox 9"/>
          <p:cNvSpPr txBox="1"/>
          <p:nvPr/>
        </p:nvSpPr>
        <p:spPr>
          <a:xfrm>
            <a:off x="6312024" y="4545190"/>
            <a:ext cx="5760639" cy="276999"/>
          </a:xfrm>
          <a:prstGeom prst="rect">
            <a:avLst/>
          </a:prstGeom>
          <a:noFill/>
        </p:spPr>
        <p:txBody>
          <a:bodyPr wrap="square" rtlCol="0">
            <a:spAutoFit/>
          </a:bodyPr>
          <a:lstStyle/>
          <a:p>
            <a:pPr marL="171450" indent="-171450">
              <a:buFont typeface="Arial" panose="020B0604020202020204" pitchFamily="34" charset="0"/>
              <a:buChar char="•"/>
            </a:pPr>
            <a:r>
              <a:rPr lang="en-GB" sz="1200" dirty="0">
                <a:solidFill>
                  <a:schemeClr val="bg1"/>
                </a:solidFill>
                <a:latin typeface="Arial" pitchFamily="34" charset="0"/>
                <a:cs typeface="Arial" pitchFamily="34" charset="0"/>
              </a:rPr>
              <a:t>targets for these measures</a:t>
            </a:r>
            <a:endParaRPr lang="en-GB" dirty="0">
              <a:solidFill>
                <a:srgbClr val="FF0000"/>
              </a:solidFill>
              <a:latin typeface="Arial" pitchFamily="34" charset="0"/>
              <a:cs typeface="Arial" pitchFamily="34" charset="0"/>
            </a:endParaRPr>
          </a:p>
        </p:txBody>
      </p:sp>
      <p:sp>
        <p:nvSpPr>
          <p:cNvPr id="13" name="TextBox 12"/>
          <p:cNvSpPr txBox="1"/>
          <p:nvPr/>
        </p:nvSpPr>
        <p:spPr>
          <a:xfrm>
            <a:off x="6240016" y="6208293"/>
            <a:ext cx="3456384" cy="415498"/>
          </a:xfrm>
          <a:prstGeom prst="rect">
            <a:avLst/>
          </a:prstGeom>
          <a:noFill/>
        </p:spPr>
        <p:txBody>
          <a:bodyPr wrap="square" rtlCol="0">
            <a:spAutoFit/>
          </a:bodyPr>
          <a:lstStyle/>
          <a:p>
            <a:r>
              <a:rPr lang="en-GB" sz="1050" dirty="0">
                <a:latin typeface="Arial" pitchFamily="34" charset="0"/>
                <a:cs typeface="Arial" pitchFamily="34" charset="0"/>
              </a:rPr>
              <a:t>Data Source: </a:t>
            </a:r>
          </a:p>
          <a:p>
            <a:r>
              <a:rPr lang="en-GB" sz="1050" dirty="0">
                <a:latin typeface="Arial" pitchFamily="34" charset="0"/>
                <a:cs typeface="Arial" pitchFamily="34" charset="0"/>
              </a:rPr>
              <a:t>ICS Dashboard</a:t>
            </a:r>
          </a:p>
        </p:txBody>
      </p:sp>
      <p:sp>
        <p:nvSpPr>
          <p:cNvPr id="14" name="TextBox 13"/>
          <p:cNvSpPr txBox="1"/>
          <p:nvPr/>
        </p:nvSpPr>
        <p:spPr>
          <a:xfrm>
            <a:off x="233128" y="6211151"/>
            <a:ext cx="4134679" cy="253916"/>
          </a:xfrm>
          <a:prstGeom prst="rect">
            <a:avLst/>
          </a:prstGeom>
          <a:noFill/>
        </p:spPr>
        <p:txBody>
          <a:bodyPr wrap="square" rtlCol="0">
            <a:spAutoFit/>
          </a:bodyPr>
          <a:lstStyle/>
          <a:p>
            <a:r>
              <a:rPr lang="en-GB" sz="1050" dirty="0">
                <a:solidFill>
                  <a:schemeClr val="bg1"/>
                </a:solidFill>
                <a:latin typeface="Arial" pitchFamily="34" charset="0"/>
                <a:cs typeface="Arial" pitchFamily="34" charset="0"/>
              </a:rPr>
              <a:t>Note - targets and RAG rating still to be developed</a:t>
            </a:r>
          </a:p>
        </p:txBody>
      </p:sp>
      <p:sp>
        <p:nvSpPr>
          <p:cNvPr id="15" name="TextBox 2"/>
          <p:cNvSpPr txBox="1"/>
          <p:nvPr/>
        </p:nvSpPr>
        <p:spPr>
          <a:xfrm>
            <a:off x="269933" y="941548"/>
            <a:ext cx="5682051" cy="1191308"/>
          </a:xfrm>
          <a:prstGeom prst="rect">
            <a:avLst/>
          </a:prstGeom>
          <a:noFill/>
          <a:ln w="9525" cap="rnd">
            <a:solidFill>
              <a:schemeClr val="bg1"/>
            </a:solid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GB" sz="1200" b="1" dirty="0">
                <a:solidFill>
                  <a:schemeClr val="bg1"/>
                </a:solidFill>
                <a:latin typeface="Arial" pitchFamily="34" charset="0"/>
                <a:cs typeface="Arial" pitchFamily="34" charset="0"/>
              </a:rPr>
              <a:t>Target Performance:</a:t>
            </a:r>
          </a:p>
          <a:p>
            <a:endParaRPr lang="en-GB" sz="1200" b="1" dirty="0">
              <a:solidFill>
                <a:schemeClr val="bg1"/>
              </a:solidFill>
              <a:latin typeface="Arial" pitchFamily="34" charset="0"/>
              <a:cs typeface="Arial" pitchFamily="34" charset="0"/>
            </a:endParaRPr>
          </a:p>
          <a:p>
            <a:r>
              <a:rPr lang="en-GB" sz="1200" dirty="0">
                <a:latin typeface="Arial" pitchFamily="34" charset="0"/>
                <a:cs typeface="Arial" pitchFamily="34" charset="0"/>
              </a:rPr>
              <a:t>Currently all 8 Trusts have their own workforce KPI targets and work has commenced with the sector HRDs to look at setting and agreeing sector-wide targets for core workforce KPIs</a:t>
            </a:r>
          </a:p>
          <a:p>
            <a:endParaRPr lang="en-GB" sz="1200" b="1" dirty="0">
              <a:solidFill>
                <a:schemeClr val="bg1"/>
              </a:solidFill>
              <a:latin typeface="Arial" pitchFamily="34" charset="0"/>
              <a:cs typeface="Arial" pitchFamily="34" charset="0"/>
            </a:endParaRPr>
          </a:p>
          <a:p>
            <a:endParaRPr lang="en-GB" sz="1200" b="1" dirty="0">
              <a:solidFill>
                <a:schemeClr val="bg1"/>
              </a:solidFill>
              <a:latin typeface="Arial" pitchFamily="34" charset="0"/>
              <a:cs typeface="Arial" pitchFamily="34" charset="0"/>
            </a:endParaRPr>
          </a:p>
          <a:p>
            <a:endParaRPr lang="en-GB" sz="1200" b="1" dirty="0">
              <a:solidFill>
                <a:schemeClr val="bg1"/>
              </a:solidFill>
              <a:latin typeface="Arial" pitchFamily="34" charset="0"/>
              <a:cs typeface="Arial" pitchFamily="34" charset="0"/>
            </a:endParaRPr>
          </a:p>
          <a:p>
            <a:endParaRPr lang="en-GB" sz="1200" b="1" dirty="0">
              <a:solidFill>
                <a:schemeClr val="bg1"/>
              </a:solidFill>
              <a:latin typeface="Arial" pitchFamily="34" charset="0"/>
              <a:cs typeface="Arial" pitchFamily="34" charset="0"/>
            </a:endParaRPr>
          </a:p>
          <a:p>
            <a:endParaRPr lang="en-GB" sz="1200" b="1" dirty="0">
              <a:solidFill>
                <a:schemeClr val="bg1"/>
              </a:solidFill>
              <a:latin typeface="Arial" pitchFamily="34" charset="0"/>
              <a:cs typeface="Arial" pitchFamily="34" charset="0"/>
            </a:endParaRPr>
          </a:p>
          <a:p>
            <a:endParaRPr lang="en-GB" sz="1200" dirty="0">
              <a:solidFill>
                <a:schemeClr val="bg1"/>
              </a:solidFill>
              <a:latin typeface="Arial" pitchFamily="34" charset="0"/>
              <a:cs typeface="Arial" pitchFamily="34" charset="0"/>
            </a:endParaRPr>
          </a:p>
        </p:txBody>
      </p:sp>
      <p:sp>
        <p:nvSpPr>
          <p:cNvPr id="16" name="TextBox 2"/>
          <p:cNvSpPr txBox="1"/>
          <p:nvPr/>
        </p:nvSpPr>
        <p:spPr>
          <a:xfrm>
            <a:off x="263973" y="2204864"/>
            <a:ext cx="5688010" cy="1312558"/>
          </a:xfrm>
          <a:prstGeom prst="rect">
            <a:avLst/>
          </a:prstGeom>
          <a:noFill/>
          <a:ln w="9525" cap="rnd">
            <a:solidFill>
              <a:schemeClr val="bg1"/>
            </a:solid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GB" sz="1200" b="1" dirty="0">
                <a:solidFill>
                  <a:schemeClr val="bg1"/>
                </a:solidFill>
                <a:latin typeface="Arial" pitchFamily="34" charset="0"/>
                <a:cs typeface="Arial" pitchFamily="34" charset="0"/>
              </a:rPr>
              <a:t>Current Month’s Achievement:</a:t>
            </a:r>
          </a:p>
          <a:p>
            <a:endParaRPr lang="en-GB" sz="1200" dirty="0">
              <a:solidFill>
                <a:schemeClr val="bg1"/>
              </a:solidFill>
              <a:latin typeface="Arial" pitchFamily="34" charset="0"/>
              <a:cs typeface="Arial" pitchFamily="34" charset="0"/>
            </a:endParaRPr>
          </a:p>
          <a:p>
            <a:pPr marL="171450" indent="-171450">
              <a:buFont typeface="Wingdings" panose="05000000000000000000" pitchFamily="2" charset="2"/>
              <a:buChar char="Ø"/>
            </a:pPr>
            <a:r>
              <a:rPr lang="en-GB" sz="1200" dirty="0">
                <a:solidFill>
                  <a:schemeClr val="bg1"/>
                </a:solidFill>
                <a:latin typeface="Arial" pitchFamily="34" charset="0"/>
                <a:cs typeface="Arial" pitchFamily="34" charset="0"/>
              </a:rPr>
              <a:t>Trusts overall vacancy rate at 11.4%; no change from the previous month </a:t>
            </a:r>
          </a:p>
          <a:p>
            <a:pPr marL="171450" indent="-171450">
              <a:buFont typeface="Wingdings" panose="05000000000000000000" pitchFamily="2" charset="2"/>
              <a:buChar char="Ø"/>
            </a:pPr>
            <a:r>
              <a:rPr lang="en-GB" sz="1200" dirty="0">
                <a:solidFill>
                  <a:schemeClr val="bg1"/>
                </a:solidFill>
                <a:latin typeface="Arial" pitchFamily="34" charset="0"/>
                <a:cs typeface="Arial" pitchFamily="34" charset="0"/>
              </a:rPr>
              <a:t>Establishment up by 620 WTE and staff by 530 WTE; TUPE transfer into CLCH </a:t>
            </a:r>
          </a:p>
          <a:p>
            <a:pPr marL="171450" indent="-171450">
              <a:buFont typeface="Wingdings" panose="05000000000000000000" pitchFamily="2" charset="2"/>
              <a:buChar char="Ø"/>
            </a:pPr>
            <a:r>
              <a:rPr lang="en-GB" sz="1200" dirty="0">
                <a:solidFill>
                  <a:schemeClr val="bg1"/>
                </a:solidFill>
                <a:latin typeface="Arial" pitchFamily="34" charset="0"/>
                <a:cs typeface="Arial" pitchFamily="34" charset="0"/>
              </a:rPr>
              <a:t>Core skills overall compliance remains good at 91.9%</a:t>
            </a:r>
          </a:p>
          <a:p>
            <a:endParaRPr lang="en-GB" sz="1200" b="1" dirty="0">
              <a:solidFill>
                <a:schemeClr val="bg1"/>
              </a:solidFill>
              <a:latin typeface="Arial" pitchFamily="34" charset="0"/>
              <a:cs typeface="Arial" pitchFamily="34" charset="0"/>
            </a:endParaRPr>
          </a:p>
          <a:p>
            <a:endParaRPr lang="en-GB" sz="1200" b="1" dirty="0">
              <a:solidFill>
                <a:schemeClr val="bg1"/>
              </a:solidFill>
              <a:latin typeface="Arial" pitchFamily="34" charset="0"/>
              <a:cs typeface="Arial" pitchFamily="34" charset="0"/>
            </a:endParaRPr>
          </a:p>
          <a:p>
            <a:endParaRPr lang="en-GB" sz="1200" b="1" dirty="0">
              <a:solidFill>
                <a:schemeClr val="bg1"/>
              </a:solidFill>
              <a:latin typeface="Arial" pitchFamily="34" charset="0"/>
              <a:cs typeface="Arial" pitchFamily="34" charset="0"/>
            </a:endParaRPr>
          </a:p>
          <a:p>
            <a:endParaRPr lang="en-GB" sz="1200" b="1" dirty="0">
              <a:solidFill>
                <a:schemeClr val="bg1"/>
              </a:solidFill>
              <a:latin typeface="Arial" pitchFamily="34" charset="0"/>
              <a:cs typeface="Arial" pitchFamily="34" charset="0"/>
            </a:endParaRPr>
          </a:p>
          <a:p>
            <a:endParaRPr lang="en-GB" sz="1200" b="1" dirty="0">
              <a:solidFill>
                <a:schemeClr val="bg1"/>
              </a:solidFill>
              <a:latin typeface="Arial" pitchFamily="34" charset="0"/>
              <a:cs typeface="Arial" pitchFamily="34" charset="0"/>
            </a:endParaRPr>
          </a:p>
        </p:txBody>
      </p:sp>
      <p:sp>
        <p:nvSpPr>
          <p:cNvPr id="17" name="TextBox 2"/>
          <p:cNvSpPr txBox="1"/>
          <p:nvPr/>
        </p:nvSpPr>
        <p:spPr>
          <a:xfrm>
            <a:off x="269933" y="3573016"/>
            <a:ext cx="5682049" cy="2232248"/>
          </a:xfrm>
          <a:prstGeom prst="rect">
            <a:avLst/>
          </a:prstGeom>
          <a:noFill/>
          <a:ln w="9525" cap="rnd">
            <a:solidFill>
              <a:schemeClr val="bg1"/>
            </a:solid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GB" sz="1200" b="1" dirty="0">
                <a:solidFill>
                  <a:schemeClr val="bg1"/>
                </a:solidFill>
                <a:latin typeface="Arial" pitchFamily="34" charset="0"/>
                <a:cs typeface="Arial" pitchFamily="34" charset="0"/>
              </a:rPr>
              <a:t>Plans to Mitigate Performance:</a:t>
            </a:r>
          </a:p>
          <a:p>
            <a:endParaRPr lang="en-GB" sz="1200" b="1" dirty="0">
              <a:solidFill>
                <a:schemeClr val="bg1"/>
              </a:solidFill>
              <a:latin typeface="Arial" pitchFamily="34" charset="0"/>
              <a:cs typeface="Arial" pitchFamily="34" charset="0"/>
            </a:endParaRPr>
          </a:p>
          <a:p>
            <a:pPr marL="171450" indent="-171450">
              <a:buFont typeface="Wingdings" panose="05000000000000000000" pitchFamily="2" charset="2"/>
              <a:buChar char="Ø"/>
            </a:pPr>
            <a:r>
              <a:rPr lang="en-GB" sz="1200" dirty="0">
                <a:solidFill>
                  <a:schemeClr val="bg1"/>
                </a:solidFill>
                <a:latin typeface="Arial" pitchFamily="34" charset="0"/>
                <a:cs typeface="Arial" pitchFamily="34" charset="0"/>
              </a:rPr>
              <a:t>Voluntary turnover has seen a small but steady increase since the position in April 2021 with a rate of 12.4% at the end of August 2021. </a:t>
            </a:r>
          </a:p>
          <a:p>
            <a:endParaRPr lang="en-GB" sz="1000" i="1" dirty="0">
              <a:solidFill>
                <a:schemeClr val="bg1"/>
              </a:solidFill>
              <a:latin typeface="Arial" pitchFamily="34" charset="0"/>
              <a:cs typeface="Arial" pitchFamily="34" charset="0"/>
            </a:endParaRPr>
          </a:p>
          <a:p>
            <a:r>
              <a:rPr lang="en-GB" sz="1000" i="1" dirty="0">
                <a:solidFill>
                  <a:schemeClr val="bg1"/>
                </a:solidFill>
                <a:latin typeface="Arial" pitchFamily="34" charset="0"/>
                <a:cs typeface="Arial" pitchFamily="34" charset="0"/>
              </a:rPr>
              <a:t>    See workforce slide 2 for drivers and mitigations</a:t>
            </a:r>
          </a:p>
          <a:p>
            <a:pPr marL="171450" indent="-171450">
              <a:buFont typeface="Wingdings" panose="05000000000000000000" pitchFamily="2" charset="2"/>
              <a:buChar char="Ø"/>
            </a:pPr>
            <a:endParaRPr lang="en-GB" sz="1200" dirty="0">
              <a:solidFill>
                <a:schemeClr val="bg1"/>
              </a:solidFill>
              <a:latin typeface="Arial" pitchFamily="34" charset="0"/>
              <a:cs typeface="Arial" pitchFamily="34" charset="0"/>
            </a:endParaRPr>
          </a:p>
          <a:p>
            <a:pPr marL="171450" indent="-171450">
              <a:buFont typeface="Wingdings" panose="05000000000000000000" pitchFamily="2" charset="2"/>
              <a:buChar char="Ø"/>
            </a:pPr>
            <a:r>
              <a:rPr lang="en-GB" sz="1200" dirty="0">
                <a:latin typeface="Arial" panose="020B0604020202020204" pitchFamily="34" charset="0"/>
                <a:cs typeface="Arial" panose="020B0604020202020204" pitchFamily="34" charset="0"/>
              </a:rPr>
              <a:t>Sickness absence has increased month on month since June 2021 with 4.4% reported during the month of August 2021. </a:t>
            </a:r>
          </a:p>
          <a:p>
            <a:endParaRPr lang="en-GB" sz="1000" i="1" dirty="0">
              <a:latin typeface="Arial" panose="020B0604020202020204" pitchFamily="34" charset="0"/>
              <a:cs typeface="Arial" panose="020B0604020202020204" pitchFamily="34" charset="0"/>
            </a:endParaRPr>
          </a:p>
          <a:p>
            <a:r>
              <a:rPr lang="en-GB" sz="1000" i="1" dirty="0">
                <a:latin typeface="Arial" panose="020B0604020202020204" pitchFamily="34" charset="0"/>
                <a:cs typeface="Arial" panose="020B0604020202020204" pitchFamily="34" charset="0"/>
              </a:rPr>
              <a:t>    </a:t>
            </a:r>
            <a:endParaRPr lang="en-GB" sz="1200" dirty="0">
              <a:solidFill>
                <a:schemeClr val="bg1"/>
              </a:solidFill>
              <a:latin typeface="Arial" pitchFamily="34" charset="0"/>
              <a:cs typeface="Arial" pitchFamily="34" charset="0"/>
            </a:endParaRPr>
          </a:p>
        </p:txBody>
      </p:sp>
      <p:graphicFrame>
        <p:nvGraphicFramePr>
          <p:cNvPr id="3" name="Table 2"/>
          <p:cNvGraphicFramePr>
            <a:graphicFrameLocks noGrp="1"/>
          </p:cNvGraphicFramePr>
          <p:nvPr>
            <p:extLst/>
          </p:nvPr>
        </p:nvGraphicFramePr>
        <p:xfrm>
          <a:off x="6312024" y="116632"/>
          <a:ext cx="5760639" cy="5832652"/>
        </p:xfrm>
        <a:graphic>
          <a:graphicData uri="http://schemas.openxmlformats.org/drawingml/2006/table">
            <a:tbl>
              <a:tblPr/>
              <a:tblGrid>
                <a:gridCol w="1891031">
                  <a:extLst>
                    <a:ext uri="{9D8B030D-6E8A-4147-A177-3AD203B41FA5}">
                      <a16:colId xmlns:a16="http://schemas.microsoft.com/office/drawing/2014/main" val="20000"/>
                    </a:ext>
                  </a:extLst>
                </a:gridCol>
                <a:gridCol w="700382">
                  <a:extLst>
                    <a:ext uri="{9D8B030D-6E8A-4147-A177-3AD203B41FA5}">
                      <a16:colId xmlns:a16="http://schemas.microsoft.com/office/drawing/2014/main" val="20001"/>
                    </a:ext>
                  </a:extLst>
                </a:gridCol>
                <a:gridCol w="639098">
                  <a:extLst>
                    <a:ext uri="{9D8B030D-6E8A-4147-A177-3AD203B41FA5}">
                      <a16:colId xmlns:a16="http://schemas.microsoft.com/office/drawing/2014/main" val="20002"/>
                    </a:ext>
                  </a:extLst>
                </a:gridCol>
                <a:gridCol w="639098">
                  <a:extLst>
                    <a:ext uri="{9D8B030D-6E8A-4147-A177-3AD203B41FA5}">
                      <a16:colId xmlns:a16="http://schemas.microsoft.com/office/drawing/2014/main" val="20003"/>
                    </a:ext>
                  </a:extLst>
                </a:gridCol>
                <a:gridCol w="639098">
                  <a:extLst>
                    <a:ext uri="{9D8B030D-6E8A-4147-A177-3AD203B41FA5}">
                      <a16:colId xmlns:a16="http://schemas.microsoft.com/office/drawing/2014/main" val="20004"/>
                    </a:ext>
                  </a:extLst>
                </a:gridCol>
                <a:gridCol w="639098">
                  <a:extLst>
                    <a:ext uri="{9D8B030D-6E8A-4147-A177-3AD203B41FA5}">
                      <a16:colId xmlns:a16="http://schemas.microsoft.com/office/drawing/2014/main" val="20005"/>
                    </a:ext>
                  </a:extLst>
                </a:gridCol>
                <a:gridCol w="612834">
                  <a:extLst>
                    <a:ext uri="{9D8B030D-6E8A-4147-A177-3AD203B41FA5}">
                      <a16:colId xmlns:a16="http://schemas.microsoft.com/office/drawing/2014/main" val="20006"/>
                    </a:ext>
                  </a:extLst>
                </a:gridCol>
              </a:tblGrid>
              <a:tr h="852997">
                <a:tc>
                  <a:txBody>
                    <a:bodyPr/>
                    <a:lstStyle/>
                    <a:p>
                      <a:pPr algn="l" fontAlgn="ctr"/>
                      <a:r>
                        <a:rPr lang="en-GB" sz="1000" b="1" i="0" u="none" strike="noStrike">
                          <a:solidFill>
                            <a:srgbClr val="FFFFFF"/>
                          </a:solidFill>
                          <a:effectLst/>
                          <a:latin typeface="Calibri"/>
                        </a:rPr>
                        <a:t>Indicator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n-GB" sz="1000" b="1" i="0" u="none" strike="noStrike">
                          <a:solidFill>
                            <a:srgbClr val="FFFFFF"/>
                          </a:solidFill>
                          <a:effectLst/>
                          <a:latin typeface="Calibri"/>
                        </a:rPr>
                        <a:t>Target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n-GB" sz="1000" b="1" i="0" u="none" strike="noStrike">
                          <a:solidFill>
                            <a:srgbClr val="FFFFFF"/>
                          </a:solidFill>
                          <a:effectLst/>
                          <a:latin typeface="Calibri"/>
                        </a:rPr>
                        <a:t> (April)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n-GB" sz="1000" b="1" i="0" u="none" strike="noStrike">
                          <a:solidFill>
                            <a:srgbClr val="FFFFFF"/>
                          </a:solidFill>
                          <a:effectLst/>
                          <a:latin typeface="Calibri"/>
                        </a:rPr>
                        <a:t>(May)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n-GB" sz="1000" b="1" i="0" u="none" strike="noStrike">
                          <a:solidFill>
                            <a:srgbClr val="FFFFFF"/>
                          </a:solidFill>
                          <a:effectLst/>
                          <a:latin typeface="Calibri"/>
                        </a:rPr>
                        <a:t>(June)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n-GB" sz="1000" b="1" i="0" u="none" strike="noStrike">
                          <a:solidFill>
                            <a:srgbClr val="FFFFFF"/>
                          </a:solidFill>
                          <a:effectLst/>
                          <a:latin typeface="Calibri"/>
                        </a:rPr>
                        <a:t>(July)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tc>
                  <a:txBody>
                    <a:bodyPr/>
                    <a:lstStyle/>
                    <a:p>
                      <a:pPr algn="ctr" fontAlgn="ctr"/>
                      <a:r>
                        <a:rPr lang="en-GB" sz="1000" b="1" i="0" u="none" strike="noStrike">
                          <a:solidFill>
                            <a:srgbClr val="FFFFFF"/>
                          </a:solidFill>
                          <a:effectLst/>
                          <a:latin typeface="Calibri"/>
                        </a:rPr>
                        <a:t>(August)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10000"/>
                  </a:ext>
                </a:extLst>
              </a:tr>
              <a:tr h="553295">
                <a:tc>
                  <a:txBody>
                    <a:bodyPr/>
                    <a:lstStyle/>
                    <a:p>
                      <a:pPr algn="l" fontAlgn="ctr"/>
                      <a:r>
                        <a:rPr lang="en-GB" sz="800" b="0" i="0" u="none" strike="noStrike">
                          <a:solidFill>
                            <a:srgbClr val="000000"/>
                          </a:solidFill>
                          <a:effectLst/>
                          <a:latin typeface="Calibri"/>
                        </a:rPr>
                        <a:t>Establishment Post WTE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GB" sz="800" b="0"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GB" sz="800" b="0" i="0" u="none" strike="noStrike">
                          <a:solidFill>
                            <a:srgbClr val="000000"/>
                          </a:solidFill>
                          <a:effectLst/>
                          <a:latin typeface="Calibri"/>
                        </a:rPr>
                        <a:t>50,320.2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a:rPr>
                        <a:t>50,365.4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a:rPr>
                        <a:t>50,538.2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a:rPr>
                        <a:t>50,869 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Calibri"/>
                        </a:rPr>
                        <a:t>51,489 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0001"/>
                  </a:ext>
                </a:extLst>
              </a:tr>
              <a:tr h="553295">
                <a:tc>
                  <a:txBody>
                    <a:bodyPr/>
                    <a:lstStyle/>
                    <a:p>
                      <a:pPr algn="l" fontAlgn="ctr"/>
                      <a:r>
                        <a:rPr lang="en-GB" sz="800" b="0" i="0" u="none" strike="noStrike">
                          <a:solidFill>
                            <a:srgbClr val="000000"/>
                          </a:solidFill>
                          <a:effectLst/>
                          <a:latin typeface="Calibri"/>
                        </a:rPr>
                        <a:t>Staff InPost WTE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GB" sz="800" b="0"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GB" sz="800" b="0" i="0" u="none" strike="noStrike">
                          <a:solidFill>
                            <a:srgbClr val="000000"/>
                          </a:solidFill>
                          <a:effectLst/>
                          <a:latin typeface="Calibri"/>
                        </a:rPr>
                        <a:t>45,161.9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a:rPr>
                        <a:t>45,145.4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a:rPr>
                        <a:t>45,175.6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a:rPr>
                        <a:t> 45,066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Calibri"/>
                        </a:rPr>
                        <a:t> 45,596</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0002"/>
                  </a:ext>
                </a:extLst>
              </a:tr>
              <a:tr h="553295">
                <a:tc>
                  <a:txBody>
                    <a:bodyPr/>
                    <a:lstStyle/>
                    <a:p>
                      <a:pPr algn="l" fontAlgn="ctr"/>
                      <a:r>
                        <a:rPr lang="en-GB" sz="800" b="0" i="0" u="none" strike="noStrike">
                          <a:solidFill>
                            <a:srgbClr val="000000"/>
                          </a:solidFill>
                          <a:effectLst/>
                          <a:latin typeface="Calibri"/>
                        </a:rPr>
                        <a:t>Vacant WTE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GB" sz="800" b="0"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GB" sz="800" b="0" i="0" u="none" strike="noStrike">
                          <a:solidFill>
                            <a:srgbClr val="000000"/>
                          </a:solidFill>
                          <a:effectLst/>
                          <a:latin typeface="Calibri"/>
                        </a:rPr>
                        <a:t>5,158.3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a:rPr>
                        <a:t>5,220.0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a:rPr>
                        <a:t>5,362.6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a:rPr>
                        <a:t> 5,803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Calibri"/>
                        </a:rPr>
                        <a:t> 5,893</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0003"/>
                  </a:ext>
                </a:extLst>
              </a:tr>
              <a:tr h="553295">
                <a:tc>
                  <a:txBody>
                    <a:bodyPr/>
                    <a:lstStyle/>
                    <a:p>
                      <a:pPr algn="l" fontAlgn="ctr"/>
                      <a:r>
                        <a:rPr lang="en-GB" sz="800" b="0" i="0" u="none" strike="noStrike">
                          <a:solidFill>
                            <a:srgbClr val="000000"/>
                          </a:solidFill>
                          <a:effectLst/>
                          <a:latin typeface="Calibri"/>
                        </a:rPr>
                        <a:t>Staff InPost Headcount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GB" sz="800" b="0" i="0" u="none" strike="noStrike">
                          <a:solidFill>
                            <a:srgbClr val="000000"/>
                          </a:solidFill>
                          <a:effectLst/>
                          <a:latin typeface="Calibri"/>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GB" sz="800" b="0" i="0" u="none" strike="noStrike">
                          <a:solidFill>
                            <a:srgbClr val="000000"/>
                          </a:solidFill>
                          <a:effectLst/>
                          <a:latin typeface="Calibri"/>
                        </a:rPr>
                        <a:t>49,815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a:rPr>
                        <a:t>49,847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a:rPr>
                        <a:t>49,838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a:rPr>
                        <a:t> 49,606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Calibri"/>
                        </a:rPr>
                        <a:t> 50,118</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0004"/>
                  </a:ext>
                </a:extLst>
              </a:tr>
              <a:tr h="553295">
                <a:tc>
                  <a:txBody>
                    <a:bodyPr/>
                    <a:lstStyle/>
                    <a:p>
                      <a:pPr algn="l" fontAlgn="ctr"/>
                      <a:r>
                        <a:rPr lang="en-GB" sz="800" b="0" i="0" u="none" strike="noStrike">
                          <a:solidFill>
                            <a:srgbClr val="000000"/>
                          </a:solidFill>
                          <a:effectLst/>
                          <a:latin typeface="Calibri"/>
                        </a:rPr>
                        <a:t>Vacancy Rate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GB" sz="800" b="0" i="0" u="none" strike="noStrike">
                          <a:solidFill>
                            <a:srgbClr val="000000"/>
                          </a:solidFill>
                          <a:effectLst/>
                          <a:latin typeface="Calibri"/>
                        </a:rPr>
                        <a:t>8% - 12%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GB" sz="800" b="0" i="0" u="none" strike="noStrike">
                          <a:solidFill>
                            <a:srgbClr val="000000"/>
                          </a:solidFill>
                          <a:effectLst/>
                          <a:latin typeface="Calibri"/>
                        </a:rPr>
                        <a:t>10.3%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a:rPr>
                        <a:t>10.4%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a:rPr>
                        <a:t>10.6%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a:rPr>
                        <a:t> 11.4%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Calibri"/>
                        </a:rPr>
                        <a:t> 11.4%</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0005"/>
                  </a:ext>
                </a:extLst>
              </a:tr>
              <a:tr h="553295">
                <a:tc>
                  <a:txBody>
                    <a:bodyPr/>
                    <a:lstStyle/>
                    <a:p>
                      <a:pPr algn="l" fontAlgn="ctr"/>
                      <a:r>
                        <a:rPr lang="en-GB" sz="800" b="0" i="0" u="none" strike="noStrike">
                          <a:solidFill>
                            <a:srgbClr val="000000"/>
                          </a:solidFill>
                          <a:effectLst/>
                          <a:latin typeface="Calibri"/>
                        </a:rPr>
                        <a:t>In-Month 2021 Sickness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GB" sz="800" b="0" i="0" u="none" strike="noStrike">
                          <a:solidFill>
                            <a:srgbClr val="000000"/>
                          </a:solidFill>
                          <a:effectLst/>
                          <a:latin typeface="Calibri"/>
                        </a:rPr>
                        <a:t>3.3% - 4.4%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GB" sz="800" b="0" i="0" u="none" strike="noStrike">
                          <a:solidFill>
                            <a:srgbClr val="000000"/>
                          </a:solidFill>
                          <a:effectLst/>
                          <a:latin typeface="Calibri"/>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a:rPr>
                        <a:t> 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Calibri"/>
                        </a:rPr>
                        <a:t> 4.3%</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0006"/>
                  </a:ext>
                </a:extLst>
              </a:tr>
              <a:tr h="553295">
                <a:tc>
                  <a:txBody>
                    <a:bodyPr/>
                    <a:lstStyle/>
                    <a:p>
                      <a:pPr algn="l" fontAlgn="ctr"/>
                      <a:r>
                        <a:rPr lang="en-GB" sz="800" b="0" i="0" u="none" strike="noStrike">
                          <a:solidFill>
                            <a:srgbClr val="000000"/>
                          </a:solidFill>
                          <a:effectLst/>
                          <a:latin typeface="Calibri"/>
                        </a:rPr>
                        <a:t>Rolling 12-Month Sickness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GB" sz="800" b="0" i="0" u="none" strike="noStrike">
                          <a:solidFill>
                            <a:srgbClr val="000000"/>
                          </a:solidFill>
                          <a:effectLst/>
                          <a:latin typeface="Calibri"/>
                        </a:rPr>
                        <a:t>3.3% - 4.4%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GB" sz="800" b="0" i="0" u="none" strike="noStrike">
                          <a:solidFill>
                            <a:srgbClr val="000000"/>
                          </a:solidFill>
                          <a:effectLst/>
                          <a:latin typeface="Calibri"/>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a:rPr>
                        <a:t>3.9%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Calibri"/>
                        </a:rPr>
                        <a:t> 3.8%</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0007"/>
                  </a:ext>
                </a:extLst>
              </a:tr>
              <a:tr h="553295">
                <a:tc>
                  <a:txBody>
                    <a:bodyPr/>
                    <a:lstStyle/>
                    <a:p>
                      <a:pPr algn="l" fontAlgn="ctr"/>
                      <a:r>
                        <a:rPr lang="en-GB" sz="800" b="0" i="0" u="none" strike="noStrike">
                          <a:solidFill>
                            <a:srgbClr val="000000"/>
                          </a:solidFill>
                          <a:effectLst/>
                          <a:latin typeface="Calibri"/>
                        </a:rPr>
                        <a:t>Voluntary Turnover Rate %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GB" sz="800" b="0" i="0" u="none" strike="noStrike">
                          <a:solidFill>
                            <a:srgbClr val="000000"/>
                          </a:solidFill>
                          <a:effectLst/>
                          <a:latin typeface="Calibri"/>
                        </a:rPr>
                        <a:t>10% - 18.4%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GB" sz="800" b="0" i="0" u="none" strike="noStrike">
                          <a:solidFill>
                            <a:srgbClr val="000000"/>
                          </a:solidFill>
                          <a:effectLst/>
                          <a:latin typeface="Calibri"/>
                        </a:rPr>
                        <a:t>11.7%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a:rPr>
                        <a:t>11.7%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a:rPr>
                        <a:t>12.1%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a:rPr>
                        <a:t> 12.3%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Calibri"/>
                        </a:rPr>
                        <a:t>12.4%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0008"/>
                  </a:ext>
                </a:extLst>
              </a:tr>
              <a:tr h="553295">
                <a:tc>
                  <a:txBody>
                    <a:bodyPr/>
                    <a:lstStyle/>
                    <a:p>
                      <a:pPr algn="l" fontAlgn="ctr"/>
                      <a:r>
                        <a:rPr lang="en-GB" sz="800" b="0" i="0" u="none" strike="noStrike">
                          <a:solidFill>
                            <a:srgbClr val="000000"/>
                          </a:solidFill>
                          <a:effectLst/>
                          <a:latin typeface="Calibri"/>
                        </a:rPr>
                        <a:t>Core Skills Compliance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GB" sz="800" b="0" i="0" u="none" strike="noStrike">
                          <a:solidFill>
                            <a:srgbClr val="000000"/>
                          </a:solidFill>
                          <a:effectLst/>
                          <a:latin typeface="Calibri"/>
                        </a:rPr>
                        <a:t>85% - 92%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tc>
                  <a:txBody>
                    <a:bodyPr/>
                    <a:lstStyle/>
                    <a:p>
                      <a:pPr algn="ctr" fontAlgn="ctr"/>
                      <a:r>
                        <a:rPr lang="en-GB" sz="800" b="0" i="0" u="none" strike="noStrike">
                          <a:solidFill>
                            <a:srgbClr val="000000"/>
                          </a:solidFill>
                          <a:effectLst/>
                          <a:latin typeface="Calibri"/>
                        </a:rPr>
                        <a:t>88.7%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a:rPr>
                        <a:t>88.7%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a:rPr>
                        <a:t>90.6%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a:solidFill>
                            <a:srgbClr val="000000"/>
                          </a:solidFill>
                          <a:effectLst/>
                          <a:latin typeface="Calibri"/>
                        </a:rPr>
                        <a:t> 90.2%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0" i="0" u="none" strike="noStrike" dirty="0">
                          <a:solidFill>
                            <a:srgbClr val="000000"/>
                          </a:solidFill>
                          <a:effectLst/>
                          <a:latin typeface="Calibri"/>
                        </a:rPr>
                        <a:t> 91.9%</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324857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76F84FA-B8EB-462F-97BA-032CB76B4E3A}" type="slidenum">
              <a:rPr lang="en-GB" smtClean="0"/>
              <a:pPr/>
              <a:t>24</a:t>
            </a:fld>
            <a:endParaRPr lang="en-GB" dirty="0"/>
          </a:p>
        </p:txBody>
      </p:sp>
      <p:sp>
        <p:nvSpPr>
          <p:cNvPr id="7" name="Rectangle 6">
            <a:extLst>
              <a:ext uri="{FF2B5EF4-FFF2-40B4-BE49-F238E27FC236}">
                <a16:creationId xmlns:a16="http://schemas.microsoft.com/office/drawing/2014/main" id="{F634449B-A448-4A3A-B891-D5D8C06576DF}"/>
              </a:ext>
            </a:extLst>
          </p:cNvPr>
          <p:cNvSpPr/>
          <p:nvPr/>
        </p:nvSpPr>
        <p:spPr>
          <a:xfrm>
            <a:off x="263173" y="272402"/>
            <a:ext cx="5676173" cy="479941"/>
          </a:xfrm>
          <a:prstGeom prst="rect">
            <a:avLst/>
          </a:prstGeom>
          <a:solidFill>
            <a:schemeClr val="accent2"/>
          </a:solidFill>
          <a:ln w="12700" cap="flat" cmpd="sng" algn="ctr">
            <a:solidFill>
              <a:srgbClr val="003087"/>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50" b="1" i="0" u="none" strike="noStrike" kern="0" cap="none" spc="0" normalizeH="0" baseline="0" noProof="0" dirty="0">
                <a:ln>
                  <a:noFill/>
                </a:ln>
                <a:solidFill>
                  <a:schemeClr val="bg1"/>
                </a:solidFill>
                <a:effectLst/>
                <a:uLnTx/>
                <a:uFillTx/>
                <a:latin typeface="Arial" panose="020B0604020202020204"/>
                <a:ea typeface="+mn-ea"/>
                <a:cs typeface="+mn-cs"/>
              </a:rPr>
              <a:t>Workforce Sickness Absence</a:t>
            </a:r>
          </a:p>
        </p:txBody>
      </p:sp>
      <p:sp>
        <p:nvSpPr>
          <p:cNvPr id="12" name="TextBox 2"/>
          <p:cNvSpPr txBox="1"/>
          <p:nvPr/>
        </p:nvSpPr>
        <p:spPr>
          <a:xfrm>
            <a:off x="263173" y="908720"/>
            <a:ext cx="5682051" cy="5040560"/>
          </a:xfrm>
          <a:prstGeom prst="rect">
            <a:avLst/>
          </a:prstGeom>
          <a:noFill/>
          <a:ln w="9525" cap="rnd">
            <a:solidFill>
              <a:schemeClr val="bg1"/>
            </a:solid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1450" indent="-171450" algn="just">
              <a:buFont typeface="Arial" panose="020B0604020202020204" pitchFamily="34" charset="0"/>
              <a:buChar char="•"/>
            </a:pPr>
            <a:endParaRPr lang="en-GB" sz="1200" dirty="0">
              <a:solidFill>
                <a:schemeClr val="bg1"/>
              </a:solidFill>
              <a:latin typeface="Arial" pitchFamily="34" charset="0"/>
              <a:cs typeface="Arial" pitchFamily="34" charset="0"/>
            </a:endParaRPr>
          </a:p>
          <a:p>
            <a:pPr marL="171450" indent="-171450" algn="just">
              <a:buFont typeface="Arial" panose="020B0604020202020204" pitchFamily="34" charset="0"/>
              <a:buChar char="•"/>
            </a:pPr>
            <a:r>
              <a:rPr lang="en-GB" sz="1200" dirty="0">
                <a:solidFill>
                  <a:schemeClr val="bg1"/>
                </a:solidFill>
                <a:latin typeface="Arial" pitchFamily="34" charset="0"/>
                <a:cs typeface="Arial" pitchFamily="34" charset="0"/>
              </a:rPr>
              <a:t>Increasing trend in sickness absence seen each month since May 2021. Driving factors;</a:t>
            </a:r>
          </a:p>
          <a:p>
            <a:pPr marL="171450" indent="-171450" algn="just">
              <a:buFont typeface="Arial" panose="020B0604020202020204" pitchFamily="34" charset="0"/>
              <a:buChar char="•"/>
            </a:pPr>
            <a:endParaRPr lang="en-GB" sz="1200" dirty="0">
              <a:solidFill>
                <a:schemeClr val="bg1"/>
              </a:solidFill>
              <a:latin typeface="Arial" pitchFamily="34" charset="0"/>
              <a:cs typeface="Arial" pitchFamily="34" charset="0"/>
            </a:endParaRPr>
          </a:p>
          <a:p>
            <a:pPr algn="just"/>
            <a:endParaRPr lang="en-GB" sz="1200" dirty="0">
              <a:solidFill>
                <a:schemeClr val="bg1"/>
              </a:solidFill>
              <a:latin typeface="Arial" pitchFamily="34" charset="0"/>
              <a:cs typeface="Arial" pitchFamily="34" charset="0"/>
            </a:endParaRPr>
          </a:p>
          <a:p>
            <a:pPr algn="just"/>
            <a:r>
              <a:rPr lang="en-GB" sz="1200" dirty="0">
                <a:solidFill>
                  <a:schemeClr val="bg1"/>
                </a:solidFill>
                <a:latin typeface="Arial" pitchFamily="34" charset="0"/>
                <a:cs typeface="Arial" pitchFamily="34" charset="0"/>
              </a:rPr>
              <a:t>           </a:t>
            </a:r>
            <a:r>
              <a:rPr lang="en-GB" sz="1200" dirty="0" err="1">
                <a:solidFill>
                  <a:schemeClr val="bg1"/>
                </a:solidFill>
                <a:latin typeface="Arial" pitchFamily="34" charset="0"/>
                <a:cs typeface="Arial" pitchFamily="34" charset="0"/>
              </a:rPr>
              <a:t>i</a:t>
            </a:r>
            <a:r>
              <a:rPr lang="en-GB" sz="1200" dirty="0">
                <a:solidFill>
                  <a:schemeClr val="bg1"/>
                </a:solidFill>
                <a:latin typeface="Arial" pitchFamily="34" charset="0"/>
                <a:cs typeface="Arial" pitchFamily="34" charset="0"/>
              </a:rPr>
              <a:t>)  increased levels of </a:t>
            </a:r>
            <a:r>
              <a:rPr lang="en-GB" sz="1200" dirty="0" err="1">
                <a:solidFill>
                  <a:schemeClr val="bg1"/>
                </a:solidFill>
                <a:latin typeface="Arial" pitchFamily="34" charset="0"/>
                <a:cs typeface="Arial" pitchFamily="34" charset="0"/>
              </a:rPr>
              <a:t>Covid</a:t>
            </a:r>
            <a:r>
              <a:rPr lang="en-GB" sz="1200" dirty="0">
                <a:solidFill>
                  <a:schemeClr val="bg1"/>
                </a:solidFill>
                <a:latin typeface="Arial" pitchFamily="34" charset="0"/>
                <a:cs typeface="Arial" pitchFamily="34" charset="0"/>
              </a:rPr>
              <a:t> related absence</a:t>
            </a:r>
          </a:p>
          <a:p>
            <a:pPr algn="just"/>
            <a:r>
              <a:rPr lang="en-GB" sz="1200" dirty="0">
                <a:solidFill>
                  <a:schemeClr val="bg1"/>
                </a:solidFill>
                <a:latin typeface="Arial" pitchFamily="34" charset="0"/>
                <a:cs typeface="Arial" pitchFamily="34" charset="0"/>
              </a:rPr>
              <a:t>           ii) increased levels of cough/cold/flu type illness</a:t>
            </a:r>
          </a:p>
          <a:p>
            <a:pPr algn="just"/>
            <a:r>
              <a:rPr lang="en-GB" sz="1200" dirty="0">
                <a:solidFill>
                  <a:schemeClr val="bg1"/>
                </a:solidFill>
                <a:latin typeface="Arial" pitchFamily="34" charset="0"/>
                <a:cs typeface="Arial" pitchFamily="34" charset="0"/>
              </a:rPr>
              <a:t>          iii) increased levels of gastrointestinal type illness</a:t>
            </a:r>
          </a:p>
          <a:p>
            <a:pPr marL="171450" indent="-171450" algn="just">
              <a:buFont typeface="Arial" panose="020B0604020202020204" pitchFamily="34" charset="0"/>
              <a:buChar char="•"/>
            </a:pPr>
            <a:endParaRPr lang="en-GB" sz="1200" dirty="0">
              <a:solidFill>
                <a:schemeClr val="bg1"/>
              </a:solidFill>
              <a:latin typeface="Arial" pitchFamily="34" charset="0"/>
              <a:cs typeface="Arial" pitchFamily="34" charset="0"/>
            </a:endParaRPr>
          </a:p>
          <a:p>
            <a:pPr algn="just"/>
            <a:endParaRPr lang="en-GB" sz="1200" dirty="0">
              <a:solidFill>
                <a:schemeClr val="bg1"/>
              </a:solidFill>
              <a:latin typeface="Arial" pitchFamily="34" charset="0"/>
              <a:cs typeface="Arial" pitchFamily="34" charset="0"/>
            </a:endParaRPr>
          </a:p>
          <a:p>
            <a:pPr marL="171450" indent="-171450" algn="just">
              <a:buFont typeface="Arial" panose="020B0604020202020204" pitchFamily="34" charset="0"/>
              <a:buChar char="•"/>
            </a:pPr>
            <a:r>
              <a:rPr lang="en-GB" sz="1200" dirty="0">
                <a:solidFill>
                  <a:schemeClr val="bg1"/>
                </a:solidFill>
                <a:latin typeface="Arial" pitchFamily="34" charset="0"/>
                <a:cs typeface="Arial" pitchFamily="34" charset="0"/>
              </a:rPr>
              <a:t>Increasing numbers of staff absent through self-referred sickness such as gastrointestinal illness along with coughs colds &amp; flu and headache/migraine are strong indicators of increased fatigue and stress within the workforce</a:t>
            </a:r>
          </a:p>
          <a:p>
            <a:pPr marL="171450" indent="-171450" algn="just">
              <a:buFont typeface="Arial" panose="020B0604020202020204" pitchFamily="34" charset="0"/>
              <a:buChar char="•"/>
            </a:pPr>
            <a:endParaRPr lang="en-GB" sz="1200" dirty="0">
              <a:solidFill>
                <a:schemeClr val="bg1"/>
              </a:solidFill>
              <a:latin typeface="Arial" pitchFamily="34" charset="0"/>
              <a:cs typeface="Arial" pitchFamily="34" charset="0"/>
            </a:endParaRPr>
          </a:p>
          <a:p>
            <a:pPr algn="just"/>
            <a:endParaRPr lang="en-GB" sz="1200" dirty="0">
              <a:solidFill>
                <a:schemeClr val="bg1"/>
              </a:solidFill>
              <a:latin typeface="Arial" pitchFamily="34" charset="0"/>
              <a:cs typeface="Arial" pitchFamily="34" charset="0"/>
            </a:endParaRPr>
          </a:p>
          <a:p>
            <a:pPr marL="171450" indent="-171450" algn="just">
              <a:buFont typeface="Arial" panose="020B0604020202020204" pitchFamily="34" charset="0"/>
              <a:buChar char="•"/>
            </a:pPr>
            <a:r>
              <a:rPr lang="en-GB" sz="1200" dirty="0">
                <a:solidFill>
                  <a:schemeClr val="bg1"/>
                </a:solidFill>
                <a:latin typeface="Arial" pitchFamily="34" charset="0"/>
                <a:cs typeface="Arial" pitchFamily="34" charset="0"/>
              </a:rPr>
              <a:t>A deep-dive into sickness absence within Critical Care services across the sector also showed increased levels of sickness absence since May 2021 correlating to the reasons stated above as well as increased levels of anxiety/stress/depression/other psychiatric illness and headache/migraine</a:t>
            </a:r>
          </a:p>
          <a:p>
            <a:pPr marL="171450" indent="-171450" algn="just">
              <a:buFont typeface="Arial" panose="020B0604020202020204" pitchFamily="34" charset="0"/>
              <a:buChar char="•"/>
            </a:pPr>
            <a:endParaRPr lang="en-GB" sz="1200" dirty="0">
              <a:solidFill>
                <a:schemeClr val="bg1"/>
              </a:solidFill>
              <a:latin typeface="Arial" pitchFamily="34" charset="0"/>
              <a:cs typeface="Arial" pitchFamily="34" charset="0"/>
            </a:endParaRPr>
          </a:p>
          <a:p>
            <a:pPr marL="171450" indent="-171450" algn="just">
              <a:buFont typeface="Arial" panose="020B0604020202020204" pitchFamily="34" charset="0"/>
              <a:buChar char="•"/>
            </a:pPr>
            <a:endParaRPr lang="en-GB" sz="1200" dirty="0">
              <a:solidFill>
                <a:schemeClr val="bg1"/>
              </a:solidFill>
              <a:latin typeface="Arial" pitchFamily="34" charset="0"/>
              <a:cs typeface="Arial" pitchFamily="34" charset="0"/>
            </a:endParaRPr>
          </a:p>
          <a:p>
            <a:pPr marL="171450" indent="-171450" algn="just">
              <a:buFont typeface="Arial" panose="020B0604020202020204" pitchFamily="34" charset="0"/>
              <a:buChar char="•"/>
            </a:pPr>
            <a:r>
              <a:rPr lang="en-GB" sz="1200" dirty="0">
                <a:solidFill>
                  <a:schemeClr val="bg1"/>
                </a:solidFill>
                <a:latin typeface="Arial" pitchFamily="34" charset="0"/>
                <a:cs typeface="Arial" pitchFamily="34" charset="0"/>
              </a:rPr>
              <a:t>Trend analysis of long and short term sickness absence is underway to ascertain the make up of sickness episodes, reasons for absence and hot-spot areas for focus</a:t>
            </a:r>
          </a:p>
        </p:txBody>
      </p:sp>
      <p:sp>
        <p:nvSpPr>
          <p:cNvPr id="13" name="TextBox 2"/>
          <p:cNvSpPr txBox="1"/>
          <p:nvPr/>
        </p:nvSpPr>
        <p:spPr>
          <a:xfrm>
            <a:off x="6254162" y="116632"/>
            <a:ext cx="5818502" cy="5832648"/>
          </a:xfrm>
          <a:prstGeom prst="rect">
            <a:avLst/>
          </a:prstGeom>
          <a:noFill/>
          <a:ln w="9525" cap="rnd">
            <a:solidFill>
              <a:schemeClr val="tx1"/>
            </a:solid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sz="1200" dirty="0">
              <a:solidFill>
                <a:schemeClr val="tx1"/>
              </a:solidFill>
              <a:latin typeface="Arial" pitchFamily="34" charset="0"/>
              <a:cs typeface="Arial" pitchFamily="34" charset="0"/>
            </a:endParaRPr>
          </a:p>
          <a:p>
            <a:pPr marL="171450" indent="-171450">
              <a:buFont typeface="Arial" panose="020B0604020202020204" pitchFamily="34" charset="0"/>
              <a:buChar char="•"/>
            </a:pPr>
            <a:r>
              <a:rPr lang="en-GB" sz="1000" dirty="0">
                <a:solidFill>
                  <a:schemeClr val="bg1"/>
                </a:solidFill>
                <a:latin typeface="Arial" pitchFamily="34" charset="0"/>
                <a:cs typeface="Arial" pitchFamily="34" charset="0"/>
              </a:rPr>
              <a:t>Seen establishment growth of 331 WTE with 37% attributable to an increase at WLHNT </a:t>
            </a:r>
          </a:p>
        </p:txBody>
      </p:sp>
      <p:sp>
        <p:nvSpPr>
          <p:cNvPr id="21" name="TextBox 20"/>
          <p:cNvSpPr txBox="1"/>
          <p:nvPr/>
        </p:nvSpPr>
        <p:spPr>
          <a:xfrm>
            <a:off x="6201012" y="6175942"/>
            <a:ext cx="3783420" cy="620688"/>
          </a:xfrm>
          <a:prstGeom prst="rect">
            <a:avLst/>
          </a:prstGeom>
          <a:noFill/>
        </p:spPr>
        <p:txBody>
          <a:bodyPr wrap="square" rtlCol="0" anchor="ctr">
            <a:noAutofit/>
          </a:bodyPr>
          <a:lstStyle/>
          <a:p>
            <a:r>
              <a:rPr lang="en-GB" sz="1100" dirty="0">
                <a:latin typeface="Arial" pitchFamily="34" charset="0"/>
                <a:ea typeface="Calibri" panose="020F0502020204030204" pitchFamily="34" charset="0"/>
                <a:cs typeface="Arial" pitchFamily="34" charset="0"/>
              </a:rPr>
              <a:t>Data Source: </a:t>
            </a:r>
          </a:p>
          <a:p>
            <a:r>
              <a:rPr lang="en-GB" sz="1100" dirty="0">
                <a:latin typeface="Arial" pitchFamily="34" charset="0"/>
                <a:ea typeface="Calibri" panose="020F0502020204030204" pitchFamily="34" charset="0"/>
                <a:cs typeface="Arial" pitchFamily="34" charset="0"/>
              </a:rPr>
              <a:t>Workforce Dashboard</a:t>
            </a:r>
          </a:p>
        </p:txBody>
      </p:sp>
      <p:pic>
        <p:nvPicPr>
          <p:cNvPr id="3" name="Picture 2"/>
          <p:cNvPicPr>
            <a:picLocks noChangeAspect="1"/>
          </p:cNvPicPr>
          <p:nvPr/>
        </p:nvPicPr>
        <p:blipFill>
          <a:blip r:embed="rId2"/>
          <a:stretch>
            <a:fillRect/>
          </a:stretch>
        </p:blipFill>
        <p:spPr>
          <a:xfrm>
            <a:off x="6456040" y="282094"/>
            <a:ext cx="5301808" cy="2426826"/>
          </a:xfrm>
          <a:prstGeom prst="rect">
            <a:avLst/>
          </a:prstGeom>
        </p:spPr>
      </p:pic>
      <p:pic>
        <p:nvPicPr>
          <p:cNvPr id="4" name="Picture 3"/>
          <p:cNvPicPr>
            <a:picLocks noChangeAspect="1"/>
          </p:cNvPicPr>
          <p:nvPr/>
        </p:nvPicPr>
        <p:blipFill>
          <a:blip r:embed="rId3"/>
          <a:stretch>
            <a:fillRect/>
          </a:stretch>
        </p:blipFill>
        <p:spPr>
          <a:xfrm>
            <a:off x="6456040" y="3019265"/>
            <a:ext cx="5301808" cy="2644226"/>
          </a:xfrm>
          <a:prstGeom prst="rect">
            <a:avLst/>
          </a:prstGeom>
        </p:spPr>
      </p:pic>
    </p:spTree>
    <p:extLst>
      <p:ext uri="{BB962C8B-B14F-4D97-AF65-F5344CB8AC3E}">
        <p14:creationId xmlns:p14="http://schemas.microsoft.com/office/powerpoint/2010/main" val="1042045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76F84FA-B8EB-462F-97BA-032CB76B4E3A}" type="slidenum">
              <a:rPr lang="en-GB" smtClean="0"/>
              <a:pPr/>
              <a:t>25</a:t>
            </a:fld>
            <a:endParaRPr lang="en-GB" dirty="0"/>
          </a:p>
        </p:txBody>
      </p:sp>
      <p:sp>
        <p:nvSpPr>
          <p:cNvPr id="7" name="Rectangle 6">
            <a:extLst>
              <a:ext uri="{FF2B5EF4-FFF2-40B4-BE49-F238E27FC236}">
                <a16:creationId xmlns:a16="http://schemas.microsoft.com/office/drawing/2014/main" id="{F634449B-A448-4A3A-B891-D5D8C06576DF}"/>
              </a:ext>
            </a:extLst>
          </p:cNvPr>
          <p:cNvSpPr/>
          <p:nvPr/>
        </p:nvSpPr>
        <p:spPr>
          <a:xfrm>
            <a:off x="263173" y="272402"/>
            <a:ext cx="5682051" cy="479941"/>
          </a:xfrm>
          <a:prstGeom prst="rect">
            <a:avLst/>
          </a:prstGeom>
          <a:solidFill>
            <a:schemeClr val="accent2"/>
          </a:solidFill>
          <a:ln w="12700" cap="flat" cmpd="sng" algn="ctr">
            <a:solidFill>
              <a:srgbClr val="003087"/>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50" b="1" i="0" u="none" strike="noStrike" kern="0" cap="none" spc="0" normalizeH="0" baseline="0" noProof="0" dirty="0">
                <a:ln>
                  <a:noFill/>
                </a:ln>
                <a:solidFill>
                  <a:schemeClr val="bg1"/>
                </a:solidFill>
                <a:effectLst/>
                <a:uLnTx/>
                <a:uFillTx/>
                <a:latin typeface="Arial" panose="020B0604020202020204"/>
                <a:ea typeface="+mn-ea"/>
                <a:cs typeface="+mn-cs"/>
              </a:rPr>
              <a:t>Workforce Voluntary Turnover</a:t>
            </a:r>
          </a:p>
        </p:txBody>
      </p:sp>
      <p:sp>
        <p:nvSpPr>
          <p:cNvPr id="12" name="TextBox 2"/>
          <p:cNvSpPr txBox="1"/>
          <p:nvPr/>
        </p:nvSpPr>
        <p:spPr>
          <a:xfrm>
            <a:off x="263173" y="908720"/>
            <a:ext cx="5682051" cy="5040560"/>
          </a:xfrm>
          <a:prstGeom prst="rect">
            <a:avLst/>
          </a:prstGeom>
          <a:noFill/>
          <a:ln w="9525" cap="rnd">
            <a:solidFill>
              <a:schemeClr val="bg1"/>
            </a:solid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1450" indent="-171450" algn="just">
              <a:buFont typeface="Arial" panose="020B0604020202020204" pitchFamily="34" charset="0"/>
              <a:buChar char="•"/>
            </a:pPr>
            <a:endParaRPr lang="en-GB" sz="1200" dirty="0">
              <a:solidFill>
                <a:schemeClr val="bg1"/>
              </a:solidFill>
              <a:latin typeface="Arial" pitchFamily="34" charset="0"/>
              <a:cs typeface="Arial" pitchFamily="34" charset="0"/>
            </a:endParaRPr>
          </a:p>
          <a:p>
            <a:pPr marL="171450" indent="-171450" algn="just">
              <a:buFont typeface="Arial" panose="020B0604020202020204" pitchFamily="34" charset="0"/>
              <a:buChar char="•"/>
            </a:pPr>
            <a:endParaRPr lang="en-GB" sz="1200" dirty="0">
              <a:solidFill>
                <a:schemeClr val="bg1"/>
              </a:solidFill>
              <a:latin typeface="Arial" pitchFamily="34" charset="0"/>
              <a:cs typeface="Arial" pitchFamily="34" charset="0"/>
            </a:endParaRPr>
          </a:p>
          <a:p>
            <a:pPr marL="171450" indent="-171450" algn="just">
              <a:buFont typeface="Arial" panose="020B0604020202020204" pitchFamily="34" charset="0"/>
              <a:buChar char="•"/>
            </a:pPr>
            <a:r>
              <a:rPr lang="en-GB" sz="1200" dirty="0">
                <a:solidFill>
                  <a:schemeClr val="bg1"/>
                </a:solidFill>
                <a:latin typeface="Arial" pitchFamily="34" charset="0"/>
                <a:cs typeface="Arial" pitchFamily="34" charset="0"/>
              </a:rPr>
              <a:t>Small but steady increase in voluntary turnover seen month on month since May 2021. </a:t>
            </a:r>
          </a:p>
          <a:p>
            <a:pPr marL="171450" indent="-171450" algn="just">
              <a:buFont typeface="Arial" panose="020B0604020202020204" pitchFamily="34" charset="0"/>
              <a:buChar char="•"/>
            </a:pPr>
            <a:endParaRPr lang="en-GB" sz="1200" dirty="0">
              <a:solidFill>
                <a:schemeClr val="bg1"/>
              </a:solidFill>
              <a:latin typeface="Arial" pitchFamily="34" charset="0"/>
              <a:cs typeface="Arial" pitchFamily="34" charset="0"/>
            </a:endParaRPr>
          </a:p>
          <a:p>
            <a:pPr algn="just"/>
            <a:endParaRPr lang="en-GB" sz="1200" dirty="0">
              <a:solidFill>
                <a:schemeClr val="bg1"/>
              </a:solidFill>
              <a:latin typeface="Arial" pitchFamily="34" charset="0"/>
              <a:cs typeface="Arial" pitchFamily="34" charset="0"/>
            </a:endParaRPr>
          </a:p>
          <a:p>
            <a:pPr marL="171450" indent="-171450" algn="just">
              <a:buFont typeface="Arial" panose="020B0604020202020204" pitchFamily="34" charset="0"/>
              <a:buChar char="•"/>
            </a:pPr>
            <a:r>
              <a:rPr lang="en-GB" sz="1200" dirty="0">
                <a:solidFill>
                  <a:schemeClr val="bg1"/>
                </a:solidFill>
                <a:latin typeface="Arial" pitchFamily="34" charset="0"/>
                <a:cs typeface="Arial" pitchFamily="34" charset="0"/>
              </a:rPr>
              <a:t>We are currently working with Trusts to understand the main drivers to this rise but anecdotal evidence is pointing to an increasing number of clinical staff re-thinking their area of work following the pressures and stresses of the past 18 months; Covid-19 response, elective recovery and increased A&amp;E attendances and admissions </a:t>
            </a:r>
          </a:p>
          <a:p>
            <a:pPr marL="171450" indent="-171450" algn="just">
              <a:buFont typeface="Arial" panose="020B0604020202020204" pitchFamily="34" charset="0"/>
              <a:buChar char="•"/>
            </a:pPr>
            <a:endParaRPr lang="en-GB" sz="1200" dirty="0">
              <a:solidFill>
                <a:schemeClr val="bg1"/>
              </a:solidFill>
              <a:latin typeface="Arial" pitchFamily="34" charset="0"/>
              <a:cs typeface="Arial" pitchFamily="34" charset="0"/>
            </a:endParaRPr>
          </a:p>
          <a:p>
            <a:pPr algn="just"/>
            <a:endParaRPr lang="en-GB" sz="1200" dirty="0">
              <a:solidFill>
                <a:schemeClr val="bg1"/>
              </a:solidFill>
              <a:latin typeface="Arial" pitchFamily="34" charset="0"/>
              <a:cs typeface="Arial" pitchFamily="34" charset="0"/>
            </a:endParaRPr>
          </a:p>
          <a:p>
            <a:pPr marL="171450" indent="-171450" algn="just">
              <a:buFont typeface="Arial" panose="020B0604020202020204" pitchFamily="34" charset="0"/>
              <a:buChar char="•"/>
            </a:pPr>
            <a:r>
              <a:rPr lang="en-GB" sz="1200" dirty="0">
                <a:solidFill>
                  <a:schemeClr val="bg1"/>
                </a:solidFill>
                <a:latin typeface="Arial" pitchFamily="34" charset="0"/>
                <a:cs typeface="Arial" pitchFamily="34" charset="0"/>
              </a:rPr>
              <a:t>Evidence is also emerging that turnover amongst the Allied Health Professional staffing group, which already has an established high turnover rate, is also increasing. Of particular concern are Occupational Therapists where there is a national shortage of staff</a:t>
            </a:r>
          </a:p>
          <a:p>
            <a:pPr marL="171450" indent="-171450" algn="just">
              <a:buFont typeface="Arial" panose="020B0604020202020204" pitchFamily="34" charset="0"/>
              <a:buChar char="•"/>
            </a:pPr>
            <a:endParaRPr lang="en-GB" sz="1200" dirty="0">
              <a:solidFill>
                <a:schemeClr val="bg1"/>
              </a:solidFill>
              <a:latin typeface="Arial" pitchFamily="34" charset="0"/>
              <a:cs typeface="Arial" pitchFamily="34" charset="0"/>
            </a:endParaRPr>
          </a:p>
          <a:p>
            <a:pPr algn="just"/>
            <a:endParaRPr lang="en-GB" sz="1200" dirty="0">
              <a:solidFill>
                <a:schemeClr val="bg1"/>
              </a:solidFill>
              <a:latin typeface="Arial" pitchFamily="34" charset="0"/>
              <a:cs typeface="Arial" pitchFamily="34" charset="0"/>
            </a:endParaRPr>
          </a:p>
          <a:p>
            <a:pPr marL="171450" indent="-171450" algn="just">
              <a:buFont typeface="Arial" panose="020B0604020202020204" pitchFamily="34" charset="0"/>
              <a:buChar char="•"/>
            </a:pPr>
            <a:r>
              <a:rPr lang="en-GB" sz="1200" dirty="0">
                <a:solidFill>
                  <a:schemeClr val="bg1"/>
                </a:solidFill>
                <a:latin typeface="Arial" pitchFamily="34" charset="0"/>
                <a:cs typeface="Arial" pitchFamily="34" charset="0"/>
              </a:rPr>
              <a:t>Well-being support for staff is a key enabler in reducing turnover and monitoring of annual leave uptake across the Trusts is ongoing to ensure all staff have the opportunity to rest </a:t>
            </a:r>
          </a:p>
        </p:txBody>
      </p:sp>
      <p:sp>
        <p:nvSpPr>
          <p:cNvPr id="13" name="TextBox 2"/>
          <p:cNvSpPr txBox="1"/>
          <p:nvPr/>
        </p:nvSpPr>
        <p:spPr>
          <a:xfrm>
            <a:off x="6312024" y="116632"/>
            <a:ext cx="5818502" cy="5832648"/>
          </a:xfrm>
          <a:prstGeom prst="rect">
            <a:avLst/>
          </a:prstGeom>
          <a:noFill/>
          <a:ln w="9525" cap="rnd">
            <a:solidFill>
              <a:schemeClr val="tx1"/>
            </a:solid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sz="1200" dirty="0">
              <a:solidFill>
                <a:schemeClr val="tx1"/>
              </a:solidFill>
              <a:latin typeface="Arial" pitchFamily="34" charset="0"/>
              <a:cs typeface="Arial" pitchFamily="34" charset="0"/>
            </a:endParaRPr>
          </a:p>
          <a:p>
            <a:pPr marL="171450" indent="-171450">
              <a:buFont typeface="Arial" panose="020B0604020202020204" pitchFamily="34" charset="0"/>
              <a:buChar char="•"/>
            </a:pPr>
            <a:r>
              <a:rPr lang="en-GB" sz="1000" dirty="0">
                <a:solidFill>
                  <a:schemeClr val="bg1"/>
                </a:solidFill>
                <a:latin typeface="Arial" pitchFamily="34" charset="0"/>
                <a:cs typeface="Arial" pitchFamily="34" charset="0"/>
              </a:rPr>
              <a:t>Seen establishment growth of 331 WTE with 37% attributable to an increase at WLHNT </a:t>
            </a:r>
          </a:p>
        </p:txBody>
      </p:sp>
      <p:sp>
        <p:nvSpPr>
          <p:cNvPr id="21" name="TextBox 20"/>
          <p:cNvSpPr txBox="1"/>
          <p:nvPr/>
        </p:nvSpPr>
        <p:spPr>
          <a:xfrm>
            <a:off x="6201012" y="6175942"/>
            <a:ext cx="3783420" cy="620688"/>
          </a:xfrm>
          <a:prstGeom prst="rect">
            <a:avLst/>
          </a:prstGeom>
          <a:noFill/>
        </p:spPr>
        <p:txBody>
          <a:bodyPr wrap="square" rtlCol="0" anchor="ctr">
            <a:noAutofit/>
          </a:bodyPr>
          <a:lstStyle/>
          <a:p>
            <a:r>
              <a:rPr lang="en-GB" sz="1100" dirty="0">
                <a:latin typeface="Arial" pitchFamily="34" charset="0"/>
                <a:ea typeface="Calibri" panose="020F0502020204030204" pitchFamily="34" charset="0"/>
                <a:cs typeface="Arial" pitchFamily="34" charset="0"/>
              </a:rPr>
              <a:t>Data Source: </a:t>
            </a:r>
          </a:p>
          <a:p>
            <a:r>
              <a:rPr lang="en-GB" sz="1100" dirty="0">
                <a:latin typeface="Arial" pitchFamily="34" charset="0"/>
                <a:ea typeface="Calibri" panose="020F0502020204030204" pitchFamily="34" charset="0"/>
                <a:cs typeface="Arial" pitchFamily="34" charset="0"/>
              </a:rPr>
              <a:t>Workforce Dashboard</a:t>
            </a:r>
          </a:p>
        </p:txBody>
      </p:sp>
      <p:pic>
        <p:nvPicPr>
          <p:cNvPr id="3" name="Picture 2"/>
          <p:cNvPicPr>
            <a:picLocks noChangeAspect="1"/>
          </p:cNvPicPr>
          <p:nvPr/>
        </p:nvPicPr>
        <p:blipFill>
          <a:blip r:embed="rId2"/>
          <a:stretch>
            <a:fillRect/>
          </a:stretch>
        </p:blipFill>
        <p:spPr>
          <a:xfrm>
            <a:off x="6462798" y="272400"/>
            <a:ext cx="5421206" cy="2508527"/>
          </a:xfrm>
          <a:prstGeom prst="rect">
            <a:avLst/>
          </a:prstGeom>
        </p:spPr>
      </p:pic>
      <p:pic>
        <p:nvPicPr>
          <p:cNvPr id="4" name="Picture 3"/>
          <p:cNvPicPr>
            <a:picLocks noChangeAspect="1"/>
          </p:cNvPicPr>
          <p:nvPr/>
        </p:nvPicPr>
        <p:blipFill>
          <a:blip r:embed="rId3"/>
          <a:stretch>
            <a:fillRect/>
          </a:stretch>
        </p:blipFill>
        <p:spPr>
          <a:xfrm>
            <a:off x="6462799" y="3053350"/>
            <a:ext cx="5421205" cy="2759379"/>
          </a:xfrm>
          <a:prstGeom prst="rect">
            <a:avLst/>
          </a:prstGeom>
        </p:spPr>
      </p:pic>
    </p:spTree>
    <p:extLst>
      <p:ext uri="{BB962C8B-B14F-4D97-AF65-F5344CB8AC3E}">
        <p14:creationId xmlns:p14="http://schemas.microsoft.com/office/powerpoint/2010/main" val="862035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76F84FA-B8EB-462F-97BA-032CB76B4E3A}" type="slidenum">
              <a:rPr lang="en-GB" smtClean="0"/>
              <a:t>26</a:t>
            </a:fld>
            <a:endParaRPr lang="en-GB"/>
          </a:p>
        </p:txBody>
      </p:sp>
      <p:sp>
        <p:nvSpPr>
          <p:cNvPr id="3" name="Title 2"/>
          <p:cNvSpPr>
            <a:spLocks noGrp="1"/>
          </p:cNvSpPr>
          <p:nvPr>
            <p:ph type="title"/>
          </p:nvPr>
        </p:nvSpPr>
        <p:spPr/>
        <p:txBody>
          <a:bodyPr/>
          <a:lstStyle/>
          <a:p>
            <a:r>
              <a:rPr lang="en-GB" dirty="0"/>
              <a:t>Appendix 2: NWL People Plan Highlight Reports</a:t>
            </a:r>
          </a:p>
        </p:txBody>
      </p:sp>
    </p:spTree>
    <p:extLst>
      <p:ext uri="{BB962C8B-B14F-4D97-AF65-F5344CB8AC3E}">
        <p14:creationId xmlns:p14="http://schemas.microsoft.com/office/powerpoint/2010/main" val="2262343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76F84FA-B8EB-462F-97BA-032CB76B4E3A}" type="slidenum">
              <a:rPr lang="en-GB" smtClean="0"/>
              <a:t>27</a:t>
            </a:fld>
            <a:endParaRPr lang="en-GB"/>
          </a:p>
        </p:txBody>
      </p:sp>
      <p:sp>
        <p:nvSpPr>
          <p:cNvPr id="4" name="Title 3"/>
          <p:cNvSpPr>
            <a:spLocks noGrp="1"/>
          </p:cNvSpPr>
          <p:nvPr>
            <p:ph type="title"/>
          </p:nvPr>
        </p:nvSpPr>
        <p:spPr/>
        <p:txBody>
          <a:bodyPr>
            <a:noAutofit/>
          </a:bodyPr>
          <a:lstStyle/>
          <a:p>
            <a:r>
              <a:rPr lang="en-GB" sz="3200" dirty="0"/>
              <a:t>CARE: We have a healthy and engaged workforce </a:t>
            </a:r>
          </a:p>
        </p:txBody>
      </p:sp>
      <p:graphicFrame>
        <p:nvGraphicFramePr>
          <p:cNvPr id="13" name="Group 164"/>
          <p:cNvGraphicFramePr>
            <a:graphicFrameLocks/>
          </p:cNvGraphicFramePr>
          <p:nvPr>
            <p:extLst/>
          </p:nvPr>
        </p:nvGraphicFramePr>
        <p:xfrm>
          <a:off x="191344" y="1340768"/>
          <a:ext cx="11811759" cy="1022252"/>
        </p:xfrm>
        <a:graphic>
          <a:graphicData uri="http://schemas.openxmlformats.org/drawingml/2006/table">
            <a:tbl>
              <a:tblPr/>
              <a:tblGrid>
                <a:gridCol w="6048672">
                  <a:extLst>
                    <a:ext uri="{9D8B030D-6E8A-4147-A177-3AD203B41FA5}">
                      <a16:colId xmlns:a16="http://schemas.microsoft.com/office/drawing/2014/main" val="3738031356"/>
                    </a:ext>
                  </a:extLst>
                </a:gridCol>
                <a:gridCol w="2376264">
                  <a:extLst>
                    <a:ext uri="{9D8B030D-6E8A-4147-A177-3AD203B41FA5}">
                      <a16:colId xmlns:a16="http://schemas.microsoft.com/office/drawing/2014/main" val="20000"/>
                    </a:ext>
                  </a:extLst>
                </a:gridCol>
                <a:gridCol w="576064">
                  <a:extLst>
                    <a:ext uri="{9D8B030D-6E8A-4147-A177-3AD203B41FA5}">
                      <a16:colId xmlns:a16="http://schemas.microsoft.com/office/drawing/2014/main" val="20002"/>
                    </a:ext>
                  </a:extLst>
                </a:gridCol>
                <a:gridCol w="2232248">
                  <a:extLst>
                    <a:ext uri="{9D8B030D-6E8A-4147-A177-3AD203B41FA5}">
                      <a16:colId xmlns:a16="http://schemas.microsoft.com/office/drawing/2014/main" val="20003"/>
                    </a:ext>
                  </a:extLst>
                </a:gridCol>
                <a:gridCol w="578511">
                  <a:extLst>
                    <a:ext uri="{9D8B030D-6E8A-4147-A177-3AD203B41FA5}">
                      <a16:colId xmlns:a16="http://schemas.microsoft.com/office/drawing/2014/main" val="20001"/>
                    </a:ext>
                  </a:extLst>
                </a:gridCol>
              </a:tblGrid>
              <a:tr h="125085">
                <a:tc>
                  <a:txBody>
                    <a:bodyPr/>
                    <a:lstStyle/>
                    <a:p>
                      <a:pPr marL="0" marR="0" lvl="0" indent="0" algn="ctr" defTabSz="914400" rtl="0" eaLnBrk="1" fontAlgn="base" latinLnBrk="0" hangingPunct="1">
                        <a:lnSpc>
                          <a:spcPct val="100000"/>
                        </a:lnSpc>
                        <a:spcBef>
                          <a:spcPct val="50000"/>
                        </a:spcBef>
                        <a:spcAft>
                          <a:spcPct val="0"/>
                        </a:spcAft>
                        <a:buClr>
                          <a:srgbClr val="828778"/>
                        </a:buClr>
                        <a:buSzPct val="75000"/>
                        <a:buFont typeface="Wingdings" pitchFamily="2" charset="2"/>
                        <a:buNone/>
                        <a:tabLst/>
                      </a:pPr>
                      <a:r>
                        <a:rPr kumimoji="0" lang="en-US" sz="1400" b="1" i="0" u="none" strike="noStrike" cap="none" normalizeH="0" baseline="0" dirty="0">
                          <a:ln>
                            <a:noFill/>
                          </a:ln>
                          <a:solidFill>
                            <a:schemeClr val="bg1"/>
                          </a:solidFill>
                          <a:effectLst/>
                          <a:latin typeface="+mn-lt"/>
                          <a:cs typeface="Arial" pitchFamily="34" charset="0"/>
                        </a:rPr>
                        <a:t>Focus</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90C0"/>
                    </a:solidFill>
                  </a:tcPr>
                </a:tc>
                <a:tc>
                  <a:txBody>
                    <a:bodyPr/>
                    <a:lstStyle/>
                    <a:p>
                      <a:pPr marL="0" marR="0" lvl="0" indent="0" algn="ctr" defTabSz="914400" rtl="0" eaLnBrk="1" fontAlgn="base" latinLnBrk="0" hangingPunct="1">
                        <a:lnSpc>
                          <a:spcPct val="100000"/>
                        </a:lnSpc>
                        <a:spcBef>
                          <a:spcPct val="50000"/>
                        </a:spcBef>
                        <a:spcAft>
                          <a:spcPct val="0"/>
                        </a:spcAft>
                        <a:buClr>
                          <a:srgbClr val="828778"/>
                        </a:buClr>
                        <a:buSzPct val="75000"/>
                        <a:buFont typeface="Wingdings" pitchFamily="2" charset="2"/>
                        <a:buNone/>
                        <a:tabLst/>
                      </a:pPr>
                      <a:r>
                        <a:rPr kumimoji="0" lang="en-US" sz="1400" b="1" i="0" u="none" strike="noStrike" cap="none" normalizeH="0" baseline="0" dirty="0">
                          <a:ln>
                            <a:noFill/>
                          </a:ln>
                          <a:solidFill>
                            <a:schemeClr val="bg1"/>
                          </a:solidFill>
                          <a:effectLst/>
                          <a:latin typeface="+mn-lt"/>
                          <a:cs typeface="Arial" pitchFamily="34" charset="0"/>
                        </a:rPr>
                        <a:t>Area</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90C0"/>
                    </a:solidFill>
                  </a:tcPr>
                </a:tc>
                <a:tc>
                  <a:txBody>
                    <a:bodyPr/>
                    <a:lstStyle/>
                    <a:p>
                      <a:pPr marL="0" marR="0" lvl="0" indent="0" algn="ctr" defTabSz="914400" rtl="0" eaLnBrk="1" fontAlgn="base" latinLnBrk="0" hangingPunct="1">
                        <a:lnSpc>
                          <a:spcPct val="100000"/>
                        </a:lnSpc>
                        <a:spcBef>
                          <a:spcPct val="50000"/>
                        </a:spcBef>
                        <a:spcAft>
                          <a:spcPct val="0"/>
                        </a:spcAft>
                        <a:buClr>
                          <a:srgbClr val="828778"/>
                        </a:buClr>
                        <a:buSzPct val="75000"/>
                        <a:buFont typeface="Wingdings" pitchFamily="2" charset="2"/>
                        <a:buNone/>
                        <a:tabLst/>
                      </a:pPr>
                      <a:r>
                        <a:rPr kumimoji="0" lang="en-US" sz="1400" b="1" i="0" u="none" strike="noStrike" cap="none" normalizeH="0" baseline="0" dirty="0">
                          <a:ln>
                            <a:noFill/>
                          </a:ln>
                          <a:solidFill>
                            <a:schemeClr val="bg1"/>
                          </a:solidFill>
                          <a:effectLst/>
                          <a:latin typeface="+mn-lt"/>
                          <a:cs typeface="Arial" pitchFamily="34" charset="0"/>
                        </a:rPr>
                        <a:t>RAG</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90C0"/>
                    </a:solidFill>
                  </a:tcPr>
                </a:tc>
                <a:tc>
                  <a:txBody>
                    <a:bodyPr/>
                    <a:lstStyle/>
                    <a:p>
                      <a:pPr marL="0" marR="0" lvl="0" indent="0" algn="ctr" defTabSz="914400" rtl="0" eaLnBrk="1" fontAlgn="base" latinLnBrk="0" hangingPunct="1">
                        <a:lnSpc>
                          <a:spcPct val="100000"/>
                        </a:lnSpc>
                        <a:spcBef>
                          <a:spcPct val="50000"/>
                        </a:spcBef>
                        <a:spcAft>
                          <a:spcPct val="0"/>
                        </a:spcAft>
                        <a:buClr>
                          <a:srgbClr val="828778"/>
                        </a:buClr>
                        <a:buSzPct val="75000"/>
                        <a:buFont typeface="Wingdings" pitchFamily="2" charset="2"/>
                        <a:buNone/>
                        <a:tabLst/>
                      </a:pPr>
                      <a:r>
                        <a:rPr kumimoji="0" lang="en-US" sz="1400" b="1" i="0" u="none" strike="noStrike" cap="none" normalizeH="0" baseline="0" dirty="0">
                          <a:ln>
                            <a:noFill/>
                          </a:ln>
                          <a:solidFill>
                            <a:schemeClr val="bg1"/>
                          </a:solidFill>
                          <a:effectLst/>
                          <a:latin typeface="+mn-lt"/>
                          <a:cs typeface="Arial" pitchFamily="34" charset="0"/>
                        </a:rPr>
                        <a:t>Area</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90C0"/>
                    </a:solidFill>
                  </a:tcPr>
                </a:tc>
                <a:tc>
                  <a:txBody>
                    <a:bodyPr/>
                    <a:lstStyle/>
                    <a:p>
                      <a:pPr marL="0" marR="0" lvl="0" indent="0" algn="ctr" defTabSz="914400" rtl="0" eaLnBrk="1" fontAlgn="base" latinLnBrk="0" hangingPunct="1">
                        <a:lnSpc>
                          <a:spcPct val="100000"/>
                        </a:lnSpc>
                        <a:spcBef>
                          <a:spcPct val="50000"/>
                        </a:spcBef>
                        <a:spcAft>
                          <a:spcPct val="0"/>
                        </a:spcAft>
                        <a:buClr>
                          <a:srgbClr val="828778"/>
                        </a:buClr>
                        <a:buSzPct val="75000"/>
                        <a:buFont typeface="Wingdings" pitchFamily="2" charset="2"/>
                        <a:buNone/>
                        <a:tabLst/>
                      </a:pPr>
                      <a:r>
                        <a:rPr kumimoji="0" lang="en-US" sz="1400" b="1" i="0" u="none" strike="noStrike" cap="none" normalizeH="0" baseline="0" dirty="0">
                          <a:ln>
                            <a:noFill/>
                          </a:ln>
                          <a:solidFill>
                            <a:schemeClr val="bg1"/>
                          </a:solidFill>
                          <a:effectLst/>
                          <a:latin typeface="+mn-lt"/>
                          <a:cs typeface="Arial" pitchFamily="34" charset="0"/>
                        </a:rPr>
                        <a:t>RAG</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90C0"/>
                    </a:solidFill>
                  </a:tcPr>
                </a:tc>
                <a:extLst>
                  <a:ext uri="{0D108BD9-81ED-4DB2-BD59-A6C34878D82A}">
                    <a16:rowId xmlns:a16="http://schemas.microsoft.com/office/drawing/2014/main" val="10000"/>
                  </a:ext>
                </a:extLst>
              </a:tr>
              <a:tr h="189485">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mn-lt"/>
                          <a:cs typeface="Arial" pitchFamily="34" charset="0"/>
                        </a:rPr>
                        <a:t>Outcome: </a:t>
                      </a:r>
                      <a:r>
                        <a:rPr lang="en-GB" sz="1400" b="0" dirty="0">
                          <a:solidFill>
                            <a:schemeClr val="tx1"/>
                          </a:solidFill>
                          <a:latin typeface="+mn-lt"/>
                          <a:cs typeface="Arial" pitchFamily="34" charset="0"/>
                        </a:rPr>
                        <a:t>Access to psychological support for individual and team wellbeing</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mn-lt"/>
                          <a:cs typeface="Arial" pitchFamily="34" charset="0"/>
                        </a:rPr>
                        <a:t>Legacy: </a:t>
                      </a:r>
                      <a:r>
                        <a:rPr lang="en-GB" sz="1400" b="0" dirty="0">
                          <a:solidFill>
                            <a:schemeClr val="tx1"/>
                          </a:solidFill>
                          <a:latin typeface="+mn-lt"/>
                          <a:cs typeface="Arial" pitchFamily="34" charset="0"/>
                        </a:rPr>
                        <a:t>A</a:t>
                      </a:r>
                      <a:r>
                        <a:rPr lang="en-GB" sz="1400" b="1" dirty="0">
                          <a:solidFill>
                            <a:schemeClr val="tx1"/>
                          </a:solidFill>
                          <a:latin typeface="+mn-lt"/>
                          <a:cs typeface="Arial" pitchFamily="34" charset="0"/>
                        </a:rPr>
                        <a:t> </a:t>
                      </a:r>
                      <a:r>
                        <a:rPr lang="en-GB" sz="1400" b="0" dirty="0">
                          <a:solidFill>
                            <a:schemeClr val="tx1"/>
                          </a:solidFill>
                          <a:latin typeface="+mn-lt"/>
                          <a:cs typeface="Arial" pitchFamily="34" charset="0"/>
                        </a:rPr>
                        <a:t>workforce that feels that NWL employers understand their needs</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mn-lt"/>
                          <a:cs typeface="Arial" pitchFamily="34" charset="0"/>
                        </a:rPr>
                        <a:t>Impact: </a:t>
                      </a:r>
                      <a:r>
                        <a:rPr lang="en-GB" sz="1400" b="0" dirty="0">
                          <a:solidFill>
                            <a:schemeClr val="tx1"/>
                          </a:solidFill>
                          <a:latin typeface="+mn-lt"/>
                          <a:cs typeface="Arial" pitchFamily="34" charset="0"/>
                        </a:rPr>
                        <a:t>A</a:t>
                      </a:r>
                      <a:r>
                        <a:rPr lang="en-GB" sz="1400" b="1" dirty="0">
                          <a:solidFill>
                            <a:schemeClr val="tx1"/>
                          </a:solidFill>
                          <a:latin typeface="+mn-lt"/>
                          <a:cs typeface="Arial" pitchFamily="34" charset="0"/>
                        </a:rPr>
                        <a:t> </a:t>
                      </a:r>
                      <a:r>
                        <a:rPr lang="en-GB" sz="1400" b="0" dirty="0">
                          <a:solidFill>
                            <a:schemeClr val="tx1"/>
                          </a:solidFill>
                          <a:latin typeface="+mn-lt"/>
                          <a:cs typeface="Arial" pitchFamily="34" charset="0"/>
                        </a:rPr>
                        <a:t>workforce that has increased resilience and loyalty to NWL employers</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rgbClr val="828778"/>
                        </a:buClr>
                        <a:buSzPct val="75000"/>
                        <a:buFont typeface="Wingdings" pitchFamily="2" charset="2"/>
                        <a:buNone/>
                        <a:tabLst/>
                      </a:pPr>
                      <a:r>
                        <a:rPr kumimoji="0" lang="en-US" sz="1400" b="1" i="0" u="none" strike="noStrike" cap="none" normalizeH="0" baseline="0" dirty="0">
                          <a:ln>
                            <a:noFill/>
                          </a:ln>
                          <a:solidFill>
                            <a:schemeClr val="tx1"/>
                          </a:solidFill>
                          <a:effectLst/>
                          <a:latin typeface="+mn-lt"/>
                          <a:cs typeface="Arial" pitchFamily="34" charset="0"/>
                        </a:rPr>
                        <a:t>Are we on track to deliver?</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GB" sz="1400" dirty="0">
                        <a:latin typeface="+mn-lt"/>
                      </a:endParaRP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50000"/>
                        </a:spcBef>
                        <a:spcAft>
                          <a:spcPct val="0"/>
                        </a:spcAft>
                        <a:buClr>
                          <a:srgbClr val="828778"/>
                        </a:buClr>
                        <a:buSzPct val="75000"/>
                        <a:buFont typeface="Wingdings" pitchFamily="2" charset="2"/>
                        <a:buNone/>
                        <a:tabLst/>
                      </a:pPr>
                      <a:r>
                        <a:rPr kumimoji="0" lang="en-US" sz="1400" b="1" i="0" u="none" strike="noStrike" cap="none" normalizeH="0" baseline="0" dirty="0">
                          <a:ln>
                            <a:noFill/>
                          </a:ln>
                          <a:solidFill>
                            <a:schemeClr val="tx1"/>
                          </a:solidFill>
                          <a:effectLst/>
                          <a:latin typeface="+mn-lt"/>
                          <a:cs typeface="Arial" pitchFamily="34" charset="0"/>
                        </a:rPr>
                        <a:t>Resources in place</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GB" sz="1400" dirty="0">
                        <a:latin typeface="+mn-lt"/>
                      </a:endParaRP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1"/>
                  </a:ext>
                </a:extLst>
              </a:tr>
              <a:tr h="189485">
                <a:tc vMerge="1">
                  <a:txBody>
                    <a:bodyPr/>
                    <a:lstStyle/>
                    <a:p>
                      <a:pPr marL="0" marR="0" lvl="0" indent="0" algn="ctr" defTabSz="914400" rtl="0" eaLnBrk="1" fontAlgn="base" latinLnBrk="0" hangingPunct="1">
                        <a:lnSpc>
                          <a:spcPct val="100000"/>
                        </a:lnSpc>
                        <a:spcBef>
                          <a:spcPct val="50000"/>
                        </a:spcBef>
                        <a:spcAft>
                          <a:spcPct val="0"/>
                        </a:spcAft>
                        <a:buClr>
                          <a:srgbClr val="828778"/>
                        </a:buClr>
                        <a:buSzPct val="75000"/>
                        <a:buFont typeface="Wingdings" pitchFamily="2" charset="2"/>
                        <a:buNone/>
                        <a:tabLst/>
                      </a:pPr>
                      <a:endParaRPr kumimoji="0" lang="en-US" sz="1000" b="1" i="0" u="none" strike="noStrike" cap="none" normalizeH="0" baseline="0" dirty="0">
                        <a:ln>
                          <a:noFill/>
                        </a:ln>
                        <a:solidFill>
                          <a:schemeClr val="tx1"/>
                        </a:solidFill>
                        <a:effectLst/>
                        <a:latin typeface="Arial" pitchFamily="34" charset="0"/>
                        <a:cs typeface="Arial" pitchFamily="34" charset="0"/>
                      </a:endParaRP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rgbClr val="828778"/>
                        </a:buClr>
                        <a:buSzPct val="75000"/>
                        <a:buFont typeface="Wingdings" pitchFamily="2" charset="2"/>
                        <a:buNone/>
                        <a:tabLst/>
                      </a:pPr>
                      <a:r>
                        <a:rPr kumimoji="0" lang="en-US" sz="1400" b="1" i="0" u="none" strike="noStrike" cap="none" normalizeH="0" baseline="0" dirty="0">
                          <a:ln>
                            <a:noFill/>
                          </a:ln>
                          <a:solidFill>
                            <a:schemeClr val="tx1"/>
                          </a:solidFill>
                          <a:effectLst/>
                          <a:latin typeface="+mn-lt"/>
                          <a:cs typeface="Arial" pitchFamily="34" charset="0"/>
                        </a:rPr>
                        <a:t>Risks</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GB" sz="1400" dirty="0">
                        <a:latin typeface="+mn-lt"/>
                      </a:endParaRP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50000"/>
                        </a:spcBef>
                        <a:spcAft>
                          <a:spcPct val="0"/>
                        </a:spcAft>
                        <a:buClr>
                          <a:srgbClr val="828778"/>
                        </a:buClr>
                        <a:buSzPct val="75000"/>
                        <a:buFont typeface="Wingdings" pitchFamily="2" charset="2"/>
                        <a:buNone/>
                        <a:tabLst/>
                      </a:pPr>
                      <a:r>
                        <a:rPr kumimoji="0" lang="en-US" sz="1400" b="1" i="0" u="none" strike="noStrike" cap="none" normalizeH="0" baseline="0" dirty="0">
                          <a:ln>
                            <a:noFill/>
                          </a:ln>
                          <a:solidFill>
                            <a:schemeClr val="tx1"/>
                          </a:solidFill>
                          <a:effectLst/>
                          <a:latin typeface="+mn-lt"/>
                          <a:cs typeface="Arial" pitchFamily="34" charset="0"/>
                        </a:rPr>
                        <a:t>Governance in place</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GB" sz="1400" dirty="0">
                        <a:latin typeface="+mn-lt"/>
                      </a:endParaRP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2"/>
                  </a:ext>
                </a:extLst>
              </a:tr>
            </a:tbl>
          </a:graphicData>
        </a:graphic>
      </p:graphicFrame>
      <p:graphicFrame>
        <p:nvGraphicFramePr>
          <p:cNvPr id="14" name="Table 13"/>
          <p:cNvGraphicFramePr>
            <a:graphicFrameLocks noGrp="1"/>
          </p:cNvGraphicFramePr>
          <p:nvPr>
            <p:extLst/>
          </p:nvPr>
        </p:nvGraphicFramePr>
        <p:xfrm>
          <a:off x="6384032" y="2492896"/>
          <a:ext cx="5616624" cy="3361265"/>
        </p:xfrm>
        <a:graphic>
          <a:graphicData uri="http://schemas.openxmlformats.org/drawingml/2006/table">
            <a:tbl>
              <a:tblPr firstRow="1" bandRow="1" bandCol="1"/>
              <a:tblGrid>
                <a:gridCol w="5616624">
                  <a:extLst>
                    <a:ext uri="{9D8B030D-6E8A-4147-A177-3AD203B41FA5}">
                      <a16:colId xmlns:a16="http://schemas.microsoft.com/office/drawing/2014/main" val="20000"/>
                    </a:ext>
                  </a:extLst>
                </a:gridCol>
              </a:tblGrid>
              <a:tr h="395667">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defTabSz="914400"/>
                      <a:r>
                        <a:rPr lang="en-GB" sz="1400" b="1" dirty="0">
                          <a:solidFill>
                            <a:schemeClr val="bg1"/>
                          </a:solidFill>
                          <a:latin typeface="+mn-lt"/>
                          <a:cs typeface="Arial" pitchFamily="34" charset="0"/>
                        </a:rPr>
                        <a:t>What comes next</a:t>
                      </a:r>
                      <a:endParaRPr lang="en-GB" sz="1050" b="0" i="1" dirty="0">
                        <a:solidFill>
                          <a:schemeClr val="bg1"/>
                        </a:solidFill>
                        <a:latin typeface="+mn-lt"/>
                        <a:cs typeface="Arial" pitchFamily="34" charset="0"/>
                      </a:endParaRPr>
                    </a:p>
                  </a:txBody>
                  <a:tcPr marL="65314" marR="65314" marT="30145" marB="30145">
                    <a:lnL w="6350" cap="flat" cmpd="sng" algn="ctr">
                      <a:noFill/>
                      <a:prstDash val="solid"/>
                      <a:miter lim="800000"/>
                    </a:lnL>
                    <a:lnR w="6350" cap="flat" cmpd="sng" algn="ctr">
                      <a:noFill/>
                      <a:prstDash val="solid"/>
                      <a:miter lim="800000"/>
                      <a:headEnd type="none" w="med" len="med"/>
                      <a:tailEnd type="none" w="med" len="med"/>
                    </a:lnR>
                    <a:lnT w="6350" cap="flat" cmpd="sng" algn="ctr">
                      <a:noFill/>
                      <a:prstDash val="solid"/>
                      <a:miter lim="800000"/>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90C0"/>
                    </a:solidFill>
                  </a:tcPr>
                </a:tc>
                <a:extLst>
                  <a:ext uri="{0D108BD9-81ED-4DB2-BD59-A6C34878D82A}">
                    <a16:rowId xmlns:a16="http://schemas.microsoft.com/office/drawing/2014/main" val="10000"/>
                  </a:ext>
                </a:extLst>
              </a:tr>
              <a:tr h="296559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71450" indent="-171450">
                        <a:buFont typeface="Arial" panose="020B0604020202020204" pitchFamily="34" charset="0"/>
                        <a:buChar char="•"/>
                      </a:pPr>
                      <a:r>
                        <a:rPr lang="en-GB" sz="1400" b="0" dirty="0">
                          <a:latin typeface="+mn-lt"/>
                          <a:cs typeface="Arial"/>
                        </a:rPr>
                        <a:t>Establish</a:t>
                      </a:r>
                      <a:r>
                        <a:rPr lang="en-GB" sz="1400" b="0" baseline="0" dirty="0">
                          <a:latin typeface="+mn-lt"/>
                          <a:cs typeface="Arial"/>
                        </a:rPr>
                        <a:t> c</a:t>
                      </a:r>
                      <a:r>
                        <a:rPr lang="en-GB" sz="1400" b="0" dirty="0">
                          <a:latin typeface="+mn-lt"/>
                          <a:cs typeface="Arial"/>
                        </a:rPr>
                        <a:t>ommitted actions from Trusts </a:t>
                      </a:r>
                      <a:r>
                        <a:rPr lang="en-GB" sz="1400" dirty="0">
                          <a:latin typeface="+mn-lt"/>
                          <a:cs typeface="Arial"/>
                        </a:rPr>
                        <a:t>within the medium-term</a:t>
                      </a:r>
                      <a:r>
                        <a:rPr lang="en-GB" sz="1400" baseline="0" dirty="0">
                          <a:latin typeface="+mn-lt"/>
                          <a:cs typeface="Arial"/>
                        </a:rPr>
                        <a:t> framework to consider:</a:t>
                      </a:r>
                    </a:p>
                    <a:p>
                      <a:pPr marL="628650" lvl="1" indent="-171450">
                        <a:buFont typeface="Arial"/>
                        <a:buChar char="•"/>
                      </a:pPr>
                      <a:r>
                        <a:rPr lang="en-GB" sz="1400" dirty="0">
                          <a:latin typeface="+mn-lt"/>
                          <a:cs typeface="Arial"/>
                        </a:rPr>
                        <a:t>Implementation of ‘pulse checks’</a:t>
                      </a:r>
                    </a:p>
                    <a:p>
                      <a:pPr marL="628650" lvl="1" indent="-171450">
                        <a:buFont typeface="Arial"/>
                        <a:buChar char="•"/>
                      </a:pPr>
                      <a:r>
                        <a:rPr lang="en-GB" sz="1400" dirty="0">
                          <a:latin typeface="+mn-lt"/>
                          <a:cs typeface="Arial"/>
                        </a:rPr>
                        <a:t>Mental health first aider training</a:t>
                      </a:r>
                    </a:p>
                    <a:p>
                      <a:pPr marL="628650" lvl="1" indent="-171450">
                        <a:buFont typeface="Arial"/>
                        <a:buChar char="•"/>
                      </a:pPr>
                      <a:r>
                        <a:rPr lang="en-GB" sz="1400" dirty="0">
                          <a:latin typeface="+mn-lt"/>
                          <a:cs typeface="Arial"/>
                        </a:rPr>
                        <a:t>Team</a:t>
                      </a:r>
                      <a:r>
                        <a:rPr lang="en-GB" sz="1400" baseline="0" dirty="0">
                          <a:latin typeface="+mn-lt"/>
                          <a:cs typeface="Arial"/>
                        </a:rPr>
                        <a:t> check-ins</a:t>
                      </a:r>
                    </a:p>
                    <a:p>
                      <a:pPr marL="628650" lvl="1" indent="-171450">
                        <a:buFont typeface="Arial"/>
                        <a:buChar char="•"/>
                      </a:pPr>
                      <a:r>
                        <a:rPr lang="en-GB" sz="1400" baseline="0" dirty="0">
                          <a:latin typeface="+mn-lt"/>
                          <a:cs typeface="Arial"/>
                        </a:rPr>
                        <a:t>Multi-disciplinary learning events</a:t>
                      </a:r>
                    </a:p>
                    <a:p>
                      <a:pPr marL="628650" lvl="1" indent="-171450">
                        <a:buFont typeface="Arial"/>
                        <a:buChar char="•"/>
                      </a:pPr>
                      <a:r>
                        <a:rPr lang="en-GB" sz="1400" baseline="0" dirty="0">
                          <a:latin typeface="+mn-lt"/>
                          <a:cs typeface="Arial"/>
                        </a:rPr>
                        <a:t>Dedicated support sessions for staff in high impact areas</a:t>
                      </a:r>
                    </a:p>
                    <a:p>
                      <a:pPr marL="628650" lvl="1" indent="-171450">
                        <a:buFont typeface="Arial"/>
                        <a:buChar char="•"/>
                      </a:pPr>
                      <a:r>
                        <a:rPr lang="en-GB" sz="1400" dirty="0">
                          <a:latin typeface="+mn-lt"/>
                          <a:cs typeface="Arial"/>
                        </a:rPr>
                        <a:t>Wellbeing Guardians</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Review national H&amp;W framework longer term strategy to inform/align mid- to longer term plans </a:t>
                      </a:r>
                    </a:p>
                  </a:txBody>
                  <a:tcPr marL="65314" marR="65314" marT="30145" marB="3014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15" name="Table 14">
            <a:extLst>
              <a:ext uri="{FF2B5EF4-FFF2-40B4-BE49-F238E27FC236}">
                <a16:creationId xmlns:a16="http://schemas.microsoft.com/office/drawing/2014/main" id="{F9BDFF6E-784E-46FE-8F03-8224205FF4AC}"/>
              </a:ext>
            </a:extLst>
          </p:cNvPr>
          <p:cNvGraphicFramePr>
            <a:graphicFrameLocks noGrp="1"/>
          </p:cNvGraphicFramePr>
          <p:nvPr>
            <p:extLst/>
          </p:nvPr>
        </p:nvGraphicFramePr>
        <p:xfrm>
          <a:off x="191345" y="2492896"/>
          <a:ext cx="5904655" cy="3361265"/>
        </p:xfrm>
        <a:graphic>
          <a:graphicData uri="http://schemas.openxmlformats.org/drawingml/2006/table">
            <a:tbl>
              <a:tblPr firstRow="1" bandRow="1" bandCol="1">
                <a:tableStyleId>{69012ECD-51FC-41F1-AA8D-1B2483CD663E}</a:tableStyleId>
              </a:tblPr>
              <a:tblGrid>
                <a:gridCol w="5904655">
                  <a:extLst>
                    <a:ext uri="{9D8B030D-6E8A-4147-A177-3AD203B41FA5}">
                      <a16:colId xmlns:a16="http://schemas.microsoft.com/office/drawing/2014/main" val="20000"/>
                    </a:ext>
                  </a:extLst>
                </a:gridCol>
              </a:tblGrid>
              <a:tr h="412995">
                <a:tc>
                  <a:txBody>
                    <a:bodyPr/>
                    <a:lstStyle/>
                    <a:p>
                      <a:pPr>
                        <a:spcBef>
                          <a:spcPts val="300"/>
                        </a:spcBef>
                      </a:pPr>
                      <a:r>
                        <a:rPr lang="en-GB" sz="1400" dirty="0">
                          <a:solidFill>
                            <a:schemeClr val="bg1"/>
                          </a:solidFill>
                          <a:latin typeface="+mn-lt"/>
                          <a:cs typeface="Arial" pitchFamily="34" charset="0"/>
                        </a:rPr>
                        <a:t>What has been achieved so far</a:t>
                      </a:r>
                    </a:p>
                  </a:txBody>
                  <a:tcPr marL="65314" marR="65314" marT="30145" marB="3014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90C0"/>
                    </a:solidFill>
                  </a:tcPr>
                </a:tc>
                <a:extLst>
                  <a:ext uri="{0D108BD9-81ED-4DB2-BD59-A6C34878D82A}">
                    <a16:rowId xmlns:a16="http://schemas.microsoft.com/office/drawing/2014/main" val="10000"/>
                  </a:ext>
                </a:extLst>
              </a:tr>
              <a:tr h="2313324">
                <a:tc>
                  <a:txBody>
                    <a:body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Staff Mental Health Hub </a:t>
                      </a:r>
                      <a:r>
                        <a:rPr kumimoji="0" lang="en-GB"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£470,000 funding is supporting psychological support for ITU/Critical Care staff and staff supporting Covid-19 response</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Outreach to Primary and Social Care via the Keeping Well academy - </a:t>
                      </a:r>
                      <a:r>
                        <a:rPr kumimoji="0" lang="en-GB"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£338,000 funding to curate </a:t>
                      </a:r>
                      <a:r>
                        <a:rPr kumimoji="0" lang="en-GB" sz="1400" b="0" i="0" u="none" strike="noStrike" kern="1200" cap="none" spc="0" normalizeH="0" baseline="0" dirty="0">
                          <a:ln>
                            <a:noFill/>
                          </a:ln>
                          <a:solidFill>
                            <a:prstClr val="black"/>
                          </a:solidFill>
                          <a:effectLst/>
                          <a:uLnTx/>
                          <a:uFillTx/>
                          <a:latin typeface="+mn-lt"/>
                          <a:ea typeface="+mn-ea"/>
                          <a:cs typeface="Arial" panose="020B0604020202020204" pitchFamily="34" charset="0"/>
                        </a:rPr>
                        <a:t>a digital library of research and guidance, including strategies to maintain and support staff wellbeing and training resources within the system</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400" b="1" i="0" u="none" strike="noStrike" kern="1200" cap="none" spc="0" normalizeH="0" baseline="0" dirty="0">
                          <a:ln>
                            <a:noFill/>
                          </a:ln>
                          <a:solidFill>
                            <a:prstClr val="black"/>
                          </a:solidFill>
                          <a:effectLst/>
                          <a:uLnTx/>
                          <a:uFillTx/>
                          <a:latin typeface="+mn-lt"/>
                          <a:ea typeface="+mn-ea"/>
                          <a:cs typeface="Arial" panose="020B0604020202020204" pitchFamily="34" charset="0"/>
                        </a:rPr>
                        <a:t>ICS Health and Wellbeing Framework In-reach with NHS Trusts </a:t>
                      </a:r>
                      <a:r>
                        <a:rPr kumimoji="0" lang="en-GB" sz="1400" b="0" i="0" u="none" strike="noStrike" kern="1200" cap="none" spc="0" normalizeH="0" baseline="0" dirty="0">
                          <a:ln>
                            <a:noFill/>
                          </a:ln>
                          <a:solidFill>
                            <a:prstClr val="black"/>
                          </a:solidFill>
                          <a:effectLst/>
                          <a:uLnTx/>
                          <a:uFillTx/>
                          <a:latin typeface="+mn-lt"/>
                          <a:ea typeface="+mn-ea"/>
                          <a:cs typeface="Arial" panose="020B0604020202020204" pitchFamily="34" charset="0"/>
                        </a:rPr>
                        <a:t>- £748,000 allocations to each Trust based on a weighted framework that enables development of infrastructures where needed; allocations will also be used to implement the ICS H&amp;WB Framework for 2021-22 and develop a 3 year H&amp;WB Strategy for 2022-25</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Occupational Health shared service - £500,000 Growing OH </a:t>
                      </a:r>
                      <a:r>
                        <a:rPr kumimoji="0" lang="en-GB"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funding secured to support the creation of NWL OH services</a:t>
                      </a:r>
                    </a:p>
                  </a:txBody>
                  <a:tcPr marL="65314" marR="65314" marT="30145" marB="3014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14080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76F84FA-B8EB-462F-97BA-032CB76B4E3A}" type="slidenum">
              <a:rPr lang="en-GB" smtClean="0"/>
              <a:t>28</a:t>
            </a:fld>
            <a:endParaRPr lang="en-GB"/>
          </a:p>
        </p:txBody>
      </p:sp>
      <p:sp>
        <p:nvSpPr>
          <p:cNvPr id="4" name="Title 3"/>
          <p:cNvSpPr>
            <a:spLocks noGrp="1"/>
          </p:cNvSpPr>
          <p:nvPr>
            <p:ph type="title"/>
          </p:nvPr>
        </p:nvSpPr>
        <p:spPr/>
        <p:txBody>
          <a:bodyPr>
            <a:noAutofit/>
          </a:bodyPr>
          <a:lstStyle/>
          <a:p>
            <a:r>
              <a:rPr lang="en-GB" sz="3200" dirty="0"/>
              <a:t>LEAD: We care and staff report positive experiences</a:t>
            </a:r>
          </a:p>
        </p:txBody>
      </p:sp>
      <p:graphicFrame>
        <p:nvGraphicFramePr>
          <p:cNvPr id="13" name="Group 164"/>
          <p:cNvGraphicFramePr>
            <a:graphicFrameLocks/>
          </p:cNvGraphicFramePr>
          <p:nvPr>
            <p:extLst/>
          </p:nvPr>
        </p:nvGraphicFramePr>
        <p:xfrm>
          <a:off x="191344" y="1394622"/>
          <a:ext cx="11811759" cy="1022252"/>
        </p:xfrm>
        <a:graphic>
          <a:graphicData uri="http://schemas.openxmlformats.org/drawingml/2006/table">
            <a:tbl>
              <a:tblPr/>
              <a:tblGrid>
                <a:gridCol w="6192688">
                  <a:extLst>
                    <a:ext uri="{9D8B030D-6E8A-4147-A177-3AD203B41FA5}">
                      <a16:colId xmlns:a16="http://schemas.microsoft.com/office/drawing/2014/main" val="3738031356"/>
                    </a:ext>
                  </a:extLst>
                </a:gridCol>
                <a:gridCol w="2448272">
                  <a:extLst>
                    <a:ext uri="{9D8B030D-6E8A-4147-A177-3AD203B41FA5}">
                      <a16:colId xmlns:a16="http://schemas.microsoft.com/office/drawing/2014/main" val="20000"/>
                    </a:ext>
                  </a:extLst>
                </a:gridCol>
                <a:gridCol w="576064">
                  <a:extLst>
                    <a:ext uri="{9D8B030D-6E8A-4147-A177-3AD203B41FA5}">
                      <a16:colId xmlns:a16="http://schemas.microsoft.com/office/drawing/2014/main" val="20002"/>
                    </a:ext>
                  </a:extLst>
                </a:gridCol>
                <a:gridCol w="2016224">
                  <a:extLst>
                    <a:ext uri="{9D8B030D-6E8A-4147-A177-3AD203B41FA5}">
                      <a16:colId xmlns:a16="http://schemas.microsoft.com/office/drawing/2014/main" val="20003"/>
                    </a:ext>
                  </a:extLst>
                </a:gridCol>
                <a:gridCol w="578511">
                  <a:extLst>
                    <a:ext uri="{9D8B030D-6E8A-4147-A177-3AD203B41FA5}">
                      <a16:colId xmlns:a16="http://schemas.microsoft.com/office/drawing/2014/main" val="20001"/>
                    </a:ext>
                  </a:extLst>
                </a:gridCol>
              </a:tblGrid>
              <a:tr h="125085">
                <a:tc>
                  <a:txBody>
                    <a:bodyPr/>
                    <a:lstStyle/>
                    <a:p>
                      <a:pPr marL="0" marR="0" lvl="0" indent="0" algn="ctr" defTabSz="914400" rtl="0" eaLnBrk="1" fontAlgn="base" latinLnBrk="0" hangingPunct="1">
                        <a:lnSpc>
                          <a:spcPct val="100000"/>
                        </a:lnSpc>
                        <a:spcBef>
                          <a:spcPct val="50000"/>
                        </a:spcBef>
                        <a:spcAft>
                          <a:spcPct val="0"/>
                        </a:spcAft>
                        <a:buClr>
                          <a:srgbClr val="828778"/>
                        </a:buClr>
                        <a:buSzPct val="75000"/>
                        <a:buFont typeface="Wingdings" pitchFamily="2" charset="2"/>
                        <a:buNone/>
                        <a:tabLst/>
                      </a:pPr>
                      <a:r>
                        <a:rPr kumimoji="0" lang="en-US" sz="1400" b="1" i="0" u="none" strike="noStrike" cap="none" normalizeH="0" baseline="0" dirty="0">
                          <a:ln>
                            <a:noFill/>
                          </a:ln>
                          <a:solidFill>
                            <a:schemeClr val="bg1"/>
                          </a:solidFill>
                          <a:effectLst/>
                          <a:latin typeface="+mn-lt"/>
                          <a:cs typeface="Arial" pitchFamily="34" charset="0"/>
                        </a:rPr>
                        <a:t>Focus</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90C0"/>
                    </a:solidFill>
                  </a:tcPr>
                </a:tc>
                <a:tc>
                  <a:txBody>
                    <a:bodyPr/>
                    <a:lstStyle/>
                    <a:p>
                      <a:pPr marL="0" marR="0" lvl="0" indent="0" algn="ctr" defTabSz="914400" rtl="0" eaLnBrk="1" fontAlgn="base" latinLnBrk="0" hangingPunct="1">
                        <a:lnSpc>
                          <a:spcPct val="100000"/>
                        </a:lnSpc>
                        <a:spcBef>
                          <a:spcPct val="50000"/>
                        </a:spcBef>
                        <a:spcAft>
                          <a:spcPct val="0"/>
                        </a:spcAft>
                        <a:buClr>
                          <a:srgbClr val="828778"/>
                        </a:buClr>
                        <a:buSzPct val="75000"/>
                        <a:buFont typeface="Wingdings" pitchFamily="2" charset="2"/>
                        <a:buNone/>
                        <a:tabLst/>
                      </a:pPr>
                      <a:r>
                        <a:rPr kumimoji="0" lang="en-US" sz="1400" b="1" i="0" u="none" strike="noStrike" cap="none" normalizeH="0" baseline="0" dirty="0">
                          <a:ln>
                            <a:noFill/>
                          </a:ln>
                          <a:solidFill>
                            <a:schemeClr val="bg1"/>
                          </a:solidFill>
                          <a:effectLst/>
                          <a:latin typeface="+mn-lt"/>
                          <a:cs typeface="Arial" pitchFamily="34" charset="0"/>
                        </a:rPr>
                        <a:t>Area</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90C0"/>
                    </a:solidFill>
                  </a:tcPr>
                </a:tc>
                <a:tc>
                  <a:txBody>
                    <a:bodyPr/>
                    <a:lstStyle/>
                    <a:p>
                      <a:pPr marL="0" marR="0" lvl="0" indent="0" algn="ctr" defTabSz="914400" rtl="0" eaLnBrk="1" fontAlgn="base" latinLnBrk="0" hangingPunct="1">
                        <a:lnSpc>
                          <a:spcPct val="100000"/>
                        </a:lnSpc>
                        <a:spcBef>
                          <a:spcPct val="50000"/>
                        </a:spcBef>
                        <a:spcAft>
                          <a:spcPct val="0"/>
                        </a:spcAft>
                        <a:buClr>
                          <a:srgbClr val="828778"/>
                        </a:buClr>
                        <a:buSzPct val="75000"/>
                        <a:buFont typeface="Wingdings" pitchFamily="2" charset="2"/>
                        <a:buNone/>
                        <a:tabLst/>
                      </a:pPr>
                      <a:r>
                        <a:rPr kumimoji="0" lang="en-US" sz="1400" b="1" i="0" u="none" strike="noStrike" cap="none" normalizeH="0" baseline="0" dirty="0">
                          <a:ln>
                            <a:noFill/>
                          </a:ln>
                          <a:solidFill>
                            <a:schemeClr val="bg1"/>
                          </a:solidFill>
                          <a:effectLst/>
                          <a:latin typeface="+mn-lt"/>
                          <a:cs typeface="Arial" pitchFamily="34" charset="0"/>
                        </a:rPr>
                        <a:t>RAG</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90C0"/>
                    </a:solidFill>
                  </a:tcPr>
                </a:tc>
                <a:tc>
                  <a:txBody>
                    <a:bodyPr/>
                    <a:lstStyle/>
                    <a:p>
                      <a:pPr marL="0" marR="0" lvl="0" indent="0" algn="ctr" defTabSz="914400" rtl="0" eaLnBrk="1" fontAlgn="base" latinLnBrk="0" hangingPunct="1">
                        <a:lnSpc>
                          <a:spcPct val="100000"/>
                        </a:lnSpc>
                        <a:spcBef>
                          <a:spcPct val="50000"/>
                        </a:spcBef>
                        <a:spcAft>
                          <a:spcPct val="0"/>
                        </a:spcAft>
                        <a:buClr>
                          <a:srgbClr val="828778"/>
                        </a:buClr>
                        <a:buSzPct val="75000"/>
                        <a:buFont typeface="Wingdings" pitchFamily="2" charset="2"/>
                        <a:buNone/>
                        <a:tabLst/>
                      </a:pPr>
                      <a:r>
                        <a:rPr kumimoji="0" lang="en-US" sz="1400" b="1" i="0" u="none" strike="noStrike" cap="none" normalizeH="0" baseline="0" dirty="0">
                          <a:ln>
                            <a:noFill/>
                          </a:ln>
                          <a:solidFill>
                            <a:schemeClr val="bg1"/>
                          </a:solidFill>
                          <a:effectLst/>
                          <a:latin typeface="+mn-lt"/>
                          <a:cs typeface="Arial" pitchFamily="34" charset="0"/>
                        </a:rPr>
                        <a:t>Area</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90C0"/>
                    </a:solidFill>
                  </a:tcPr>
                </a:tc>
                <a:tc>
                  <a:txBody>
                    <a:bodyPr/>
                    <a:lstStyle/>
                    <a:p>
                      <a:pPr marL="0" marR="0" lvl="0" indent="0" algn="ctr" defTabSz="914400" rtl="0" eaLnBrk="1" fontAlgn="base" latinLnBrk="0" hangingPunct="1">
                        <a:lnSpc>
                          <a:spcPct val="100000"/>
                        </a:lnSpc>
                        <a:spcBef>
                          <a:spcPct val="50000"/>
                        </a:spcBef>
                        <a:spcAft>
                          <a:spcPct val="0"/>
                        </a:spcAft>
                        <a:buClr>
                          <a:srgbClr val="828778"/>
                        </a:buClr>
                        <a:buSzPct val="75000"/>
                        <a:buFont typeface="Wingdings" pitchFamily="2" charset="2"/>
                        <a:buNone/>
                        <a:tabLst/>
                      </a:pPr>
                      <a:r>
                        <a:rPr kumimoji="0" lang="en-US" sz="1400" b="1" i="0" u="none" strike="noStrike" cap="none" normalizeH="0" baseline="0" dirty="0">
                          <a:ln>
                            <a:noFill/>
                          </a:ln>
                          <a:solidFill>
                            <a:schemeClr val="bg1"/>
                          </a:solidFill>
                          <a:effectLst/>
                          <a:latin typeface="+mn-lt"/>
                          <a:cs typeface="Arial" pitchFamily="34" charset="0"/>
                        </a:rPr>
                        <a:t>RAG</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90C0"/>
                    </a:solidFill>
                  </a:tcPr>
                </a:tc>
                <a:extLst>
                  <a:ext uri="{0D108BD9-81ED-4DB2-BD59-A6C34878D82A}">
                    <a16:rowId xmlns:a16="http://schemas.microsoft.com/office/drawing/2014/main" val="10000"/>
                  </a:ext>
                </a:extLst>
              </a:tr>
              <a:tr h="189485">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mn-lt"/>
                          <a:cs typeface="Arial" pitchFamily="34" charset="0"/>
                        </a:rPr>
                        <a:t>Outcome: I</a:t>
                      </a:r>
                      <a:r>
                        <a:rPr lang="en-GB" sz="1400" b="0" baseline="0" dirty="0">
                          <a:solidFill>
                            <a:schemeClr val="tx1"/>
                          </a:solidFill>
                          <a:latin typeface="+mn-lt"/>
                          <a:cs typeface="Arial" pitchFamily="34" charset="0"/>
                        </a:rPr>
                        <a:t>mproved career opportunities and </a:t>
                      </a:r>
                      <a:r>
                        <a:rPr lang="en-GB" sz="1400" b="0" dirty="0">
                          <a:solidFill>
                            <a:schemeClr val="tx1"/>
                          </a:solidFill>
                          <a:latin typeface="+mn-lt"/>
                          <a:cs typeface="Arial" pitchFamily="34" charset="0"/>
                        </a:rPr>
                        <a:t>increased job</a:t>
                      </a:r>
                      <a:r>
                        <a:rPr lang="en-GB" sz="1400" b="0" baseline="0" dirty="0">
                          <a:solidFill>
                            <a:schemeClr val="tx1"/>
                          </a:solidFill>
                          <a:latin typeface="+mn-lt"/>
                          <a:cs typeface="Arial" pitchFamily="34" charset="0"/>
                        </a:rPr>
                        <a:t> satisfaction</a:t>
                      </a:r>
                      <a:endParaRPr lang="en-GB" sz="1400" b="0" dirty="0">
                        <a:solidFill>
                          <a:schemeClr val="tx1"/>
                        </a:solidFill>
                        <a:latin typeface="+mn-lt"/>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mn-lt"/>
                          <a:cs typeface="Arial" pitchFamily="34" charset="0"/>
                        </a:rPr>
                        <a:t>Legacy: </a:t>
                      </a:r>
                      <a:r>
                        <a:rPr lang="en-GB" sz="1400" b="0" dirty="0">
                          <a:solidFill>
                            <a:schemeClr val="tx1"/>
                          </a:solidFill>
                          <a:latin typeface="+mn-lt"/>
                          <a:cs typeface="Arial" pitchFamily="34" charset="0"/>
                        </a:rPr>
                        <a:t>A</a:t>
                      </a:r>
                      <a:r>
                        <a:rPr lang="en-GB" sz="1400" b="1" dirty="0">
                          <a:solidFill>
                            <a:schemeClr val="tx1"/>
                          </a:solidFill>
                          <a:latin typeface="+mn-lt"/>
                          <a:cs typeface="Arial" pitchFamily="34" charset="0"/>
                        </a:rPr>
                        <a:t> </a:t>
                      </a:r>
                      <a:r>
                        <a:rPr lang="en-GB" sz="1400" b="0" dirty="0">
                          <a:solidFill>
                            <a:schemeClr val="tx1"/>
                          </a:solidFill>
                          <a:latin typeface="+mn-lt"/>
                          <a:cs typeface="Arial" pitchFamily="34" charset="0"/>
                        </a:rPr>
                        <a:t>compassionate,</a:t>
                      </a:r>
                      <a:r>
                        <a:rPr lang="en-GB" sz="1400" b="0" baseline="0" dirty="0">
                          <a:solidFill>
                            <a:schemeClr val="tx1"/>
                          </a:solidFill>
                          <a:latin typeface="+mn-lt"/>
                          <a:cs typeface="Arial" pitchFamily="34" charset="0"/>
                        </a:rPr>
                        <a:t> kind and inclusive culture</a:t>
                      </a:r>
                      <a:endParaRPr lang="en-GB" sz="1400" b="0" dirty="0">
                        <a:solidFill>
                          <a:schemeClr val="tx1"/>
                        </a:solidFill>
                        <a:latin typeface="+mn-lt"/>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mn-lt"/>
                          <a:cs typeface="Arial" pitchFamily="34" charset="0"/>
                        </a:rPr>
                        <a:t>Impact: </a:t>
                      </a:r>
                      <a:r>
                        <a:rPr lang="en-GB" sz="1400" b="0" dirty="0">
                          <a:solidFill>
                            <a:schemeClr val="tx1"/>
                          </a:solidFill>
                          <a:latin typeface="+mn-lt"/>
                          <a:cs typeface="Arial" pitchFamily="34" charset="0"/>
                        </a:rPr>
                        <a:t>A</a:t>
                      </a:r>
                      <a:r>
                        <a:rPr lang="en-GB" sz="1400" b="1" dirty="0">
                          <a:solidFill>
                            <a:schemeClr val="tx1"/>
                          </a:solidFill>
                          <a:latin typeface="+mn-lt"/>
                          <a:cs typeface="Arial" pitchFamily="34" charset="0"/>
                        </a:rPr>
                        <a:t> </a:t>
                      </a:r>
                      <a:r>
                        <a:rPr lang="en-GB" sz="1400" b="0" dirty="0">
                          <a:solidFill>
                            <a:schemeClr val="tx1"/>
                          </a:solidFill>
                          <a:latin typeface="+mn-lt"/>
                          <a:cs typeface="Arial" pitchFamily="34" charset="0"/>
                        </a:rPr>
                        <a:t>workforce that is</a:t>
                      </a:r>
                      <a:r>
                        <a:rPr lang="en-GB" sz="1400" b="0" baseline="0" dirty="0">
                          <a:solidFill>
                            <a:schemeClr val="tx1"/>
                          </a:solidFill>
                          <a:latin typeface="+mn-lt"/>
                          <a:cs typeface="Arial" pitchFamily="34" charset="0"/>
                        </a:rPr>
                        <a:t> the best they can be to deliver health and care services</a:t>
                      </a:r>
                      <a:endParaRPr lang="en-GB" sz="1400" b="0" dirty="0">
                        <a:solidFill>
                          <a:schemeClr val="tx1"/>
                        </a:solidFill>
                        <a:latin typeface="+mn-lt"/>
                        <a:cs typeface="Arial" pitchFamily="34" charset="0"/>
                      </a:endParaRP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rgbClr val="828778"/>
                        </a:buClr>
                        <a:buSzPct val="75000"/>
                        <a:buFont typeface="Wingdings" pitchFamily="2" charset="2"/>
                        <a:buNone/>
                        <a:tabLst/>
                      </a:pPr>
                      <a:r>
                        <a:rPr kumimoji="0" lang="en-US" sz="1400" b="1" i="0" u="none" strike="noStrike" cap="none" normalizeH="0" baseline="0" dirty="0">
                          <a:ln>
                            <a:noFill/>
                          </a:ln>
                          <a:solidFill>
                            <a:schemeClr val="tx1"/>
                          </a:solidFill>
                          <a:effectLst/>
                          <a:latin typeface="+mn-lt"/>
                          <a:cs typeface="Arial" pitchFamily="34" charset="0"/>
                        </a:rPr>
                        <a:t>Are we on track to deliver?</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GB" sz="1400" dirty="0">
                        <a:latin typeface="+mn-lt"/>
                      </a:endParaRP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50000"/>
                        </a:spcBef>
                        <a:spcAft>
                          <a:spcPct val="0"/>
                        </a:spcAft>
                        <a:buClr>
                          <a:srgbClr val="828778"/>
                        </a:buClr>
                        <a:buSzPct val="75000"/>
                        <a:buFont typeface="Wingdings" pitchFamily="2" charset="2"/>
                        <a:buNone/>
                        <a:tabLst/>
                      </a:pPr>
                      <a:r>
                        <a:rPr kumimoji="0" lang="en-US" sz="1400" b="1" i="0" u="none" strike="noStrike" cap="none" normalizeH="0" baseline="0" dirty="0">
                          <a:ln>
                            <a:noFill/>
                          </a:ln>
                          <a:solidFill>
                            <a:schemeClr val="tx1"/>
                          </a:solidFill>
                          <a:effectLst/>
                          <a:latin typeface="+mn-lt"/>
                          <a:cs typeface="Arial" pitchFamily="34" charset="0"/>
                        </a:rPr>
                        <a:t>Resources in place</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GB" sz="1400" dirty="0">
                        <a:latin typeface="+mn-lt"/>
                      </a:endParaRP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1"/>
                  </a:ext>
                </a:extLst>
              </a:tr>
              <a:tr h="189485">
                <a:tc vMerge="1">
                  <a:txBody>
                    <a:bodyPr/>
                    <a:lstStyle/>
                    <a:p>
                      <a:pPr marL="0" marR="0" lvl="0" indent="0" algn="ctr" defTabSz="914400" rtl="0" eaLnBrk="1" fontAlgn="base" latinLnBrk="0" hangingPunct="1">
                        <a:lnSpc>
                          <a:spcPct val="100000"/>
                        </a:lnSpc>
                        <a:spcBef>
                          <a:spcPct val="50000"/>
                        </a:spcBef>
                        <a:spcAft>
                          <a:spcPct val="0"/>
                        </a:spcAft>
                        <a:buClr>
                          <a:srgbClr val="828778"/>
                        </a:buClr>
                        <a:buSzPct val="75000"/>
                        <a:buFont typeface="Wingdings" pitchFamily="2" charset="2"/>
                        <a:buNone/>
                        <a:tabLst/>
                      </a:pPr>
                      <a:endParaRPr kumimoji="0" lang="en-US" sz="1000" b="1" i="0" u="none" strike="noStrike" cap="none" normalizeH="0" baseline="0" dirty="0">
                        <a:ln>
                          <a:noFill/>
                        </a:ln>
                        <a:solidFill>
                          <a:schemeClr val="tx1"/>
                        </a:solidFill>
                        <a:effectLst/>
                        <a:latin typeface="Arial" pitchFamily="34" charset="0"/>
                        <a:cs typeface="Arial" pitchFamily="34" charset="0"/>
                      </a:endParaRP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rgbClr val="828778"/>
                        </a:buClr>
                        <a:buSzPct val="75000"/>
                        <a:buFont typeface="Wingdings" pitchFamily="2" charset="2"/>
                        <a:buNone/>
                        <a:tabLst/>
                      </a:pPr>
                      <a:r>
                        <a:rPr kumimoji="0" lang="en-US" sz="1400" b="1" i="0" u="none" strike="noStrike" cap="none" normalizeH="0" baseline="0" dirty="0">
                          <a:ln>
                            <a:noFill/>
                          </a:ln>
                          <a:solidFill>
                            <a:schemeClr val="tx1"/>
                          </a:solidFill>
                          <a:effectLst/>
                          <a:latin typeface="+mn-lt"/>
                          <a:cs typeface="Arial" pitchFamily="34" charset="0"/>
                        </a:rPr>
                        <a:t>Risks</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GB" sz="1400" dirty="0">
                        <a:latin typeface="+mn-lt"/>
                      </a:endParaRP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50000"/>
                        </a:spcBef>
                        <a:spcAft>
                          <a:spcPct val="0"/>
                        </a:spcAft>
                        <a:buClr>
                          <a:srgbClr val="828778"/>
                        </a:buClr>
                        <a:buSzPct val="75000"/>
                        <a:buFont typeface="Wingdings" pitchFamily="2" charset="2"/>
                        <a:buNone/>
                        <a:tabLst/>
                      </a:pPr>
                      <a:r>
                        <a:rPr kumimoji="0" lang="en-US" sz="1400" b="1" i="0" u="none" strike="noStrike" cap="none" normalizeH="0" baseline="0" dirty="0">
                          <a:ln>
                            <a:noFill/>
                          </a:ln>
                          <a:solidFill>
                            <a:schemeClr val="tx1"/>
                          </a:solidFill>
                          <a:effectLst/>
                          <a:latin typeface="+mn-lt"/>
                          <a:cs typeface="Arial" pitchFamily="34" charset="0"/>
                        </a:rPr>
                        <a:t>Governance in place</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GB" sz="1400" dirty="0">
                        <a:latin typeface="+mn-lt"/>
                      </a:endParaRP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2"/>
                  </a:ext>
                </a:extLst>
              </a:tr>
            </a:tbl>
          </a:graphicData>
        </a:graphic>
      </p:graphicFrame>
      <p:graphicFrame>
        <p:nvGraphicFramePr>
          <p:cNvPr id="14" name="Table 13"/>
          <p:cNvGraphicFramePr>
            <a:graphicFrameLocks noGrp="1"/>
          </p:cNvGraphicFramePr>
          <p:nvPr>
            <p:extLst/>
          </p:nvPr>
        </p:nvGraphicFramePr>
        <p:xfrm>
          <a:off x="6528048" y="2720303"/>
          <a:ext cx="5472608" cy="2960399"/>
        </p:xfrm>
        <a:graphic>
          <a:graphicData uri="http://schemas.openxmlformats.org/drawingml/2006/table">
            <a:tbl>
              <a:tblPr firstRow="1" bandRow="1" bandCol="1"/>
              <a:tblGrid>
                <a:gridCol w="5472608">
                  <a:extLst>
                    <a:ext uri="{9D8B030D-6E8A-4147-A177-3AD203B41FA5}">
                      <a16:colId xmlns:a16="http://schemas.microsoft.com/office/drawing/2014/main" val="20000"/>
                    </a:ext>
                  </a:extLst>
                </a:gridCol>
              </a:tblGrid>
              <a:tr h="400749">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defTabSz="914400">
                        <a:spcBef>
                          <a:spcPts val="300"/>
                        </a:spcBef>
                      </a:pPr>
                      <a:r>
                        <a:rPr lang="en-GB" sz="1400" b="1" dirty="0">
                          <a:solidFill>
                            <a:schemeClr val="bg1"/>
                          </a:solidFill>
                          <a:latin typeface="+mn-lt"/>
                          <a:cs typeface="Arial" pitchFamily="34" charset="0"/>
                        </a:rPr>
                        <a:t>What comes next</a:t>
                      </a:r>
                      <a:endParaRPr lang="en-GB" sz="1050" b="0" i="1" dirty="0">
                        <a:solidFill>
                          <a:schemeClr val="bg1"/>
                        </a:solidFill>
                        <a:latin typeface="+mn-lt"/>
                        <a:cs typeface="Arial" pitchFamily="34" charset="0"/>
                      </a:endParaRPr>
                    </a:p>
                  </a:txBody>
                  <a:tcPr marL="65314" marR="65314" marT="30145" marB="30145">
                    <a:lnL w="6350" cap="flat" cmpd="sng" algn="ctr">
                      <a:noFill/>
                      <a:prstDash val="solid"/>
                      <a:miter lim="800000"/>
                    </a:lnL>
                    <a:lnR w="6350" cap="flat" cmpd="sng" algn="ctr">
                      <a:noFill/>
                      <a:prstDash val="solid"/>
                      <a:miter lim="800000"/>
                      <a:headEnd type="none" w="med" len="med"/>
                      <a:tailEnd type="none" w="med" len="med"/>
                    </a:lnR>
                    <a:lnT w="6350" cap="flat" cmpd="sng" algn="ctr">
                      <a:noFill/>
                      <a:prstDash val="solid"/>
                      <a:miter lim="800000"/>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90C0"/>
                    </a:solidFill>
                  </a:tcPr>
                </a:tc>
                <a:extLst>
                  <a:ext uri="{0D108BD9-81ED-4DB2-BD59-A6C34878D82A}">
                    <a16:rowId xmlns:a16="http://schemas.microsoft.com/office/drawing/2014/main" val="10000"/>
                  </a:ext>
                </a:extLst>
              </a:tr>
              <a:tr h="2469458">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Compassionate Leaders: confirm plans for the next programme for Cohorts 2 &amp; 3</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Run Values and Behaviours workshops and co-design the framework and develop additional engagement plans to ‘hardwire’ behaviours into ways of working</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Work with ICP Directors to develop OP plans supporting establishment of place-based teams</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Leadership Ladder programme go-live 18</a:t>
                      </a:r>
                      <a:r>
                        <a:rPr kumimoji="0" lang="en-GB" sz="1400" b="0" i="0" u="none" strike="noStrike" kern="1200" cap="none" spc="0" normalizeH="0" baseline="30000" noProof="0" dirty="0">
                          <a:ln>
                            <a:noFill/>
                          </a:ln>
                          <a:solidFill>
                            <a:prstClr val="black"/>
                          </a:solidFill>
                          <a:effectLst/>
                          <a:uLnTx/>
                          <a:uFillTx/>
                          <a:latin typeface="+mn-lt"/>
                          <a:ea typeface="+mn-ea"/>
                          <a:cs typeface="Arial" panose="020B0604020202020204" pitchFamily="34" charset="0"/>
                        </a:rPr>
                        <a:t>th</a:t>
                      </a:r>
                      <a:r>
                        <a:rPr kumimoji="0" lang="en-GB"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October (with Include)</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US" sz="1400" b="0" i="0" u="none" strike="noStrike" kern="1200" cap="none" spc="0" normalizeH="0" baseline="0" dirty="0">
                          <a:ln>
                            <a:noFill/>
                          </a:ln>
                          <a:solidFill>
                            <a:prstClr val="black"/>
                          </a:solidFill>
                          <a:effectLst/>
                          <a:uLnTx/>
                          <a:uFillTx/>
                          <a:latin typeface="+mn-lt"/>
                          <a:ea typeface="+mn-ea"/>
                          <a:cs typeface="Arial" panose="020B0604020202020204" pitchFamily="34" charset="0"/>
                        </a:rPr>
                        <a:t>Establish the ICS Graduate Scheme working with local Universities and supporting local talent into roles within NWL and link with the national GMTS scheme to develop a NWL rotation.  </a:t>
                      </a:r>
                    </a:p>
                  </a:txBody>
                  <a:tcPr marL="65314" marR="65314" marT="30145" marB="3014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15" name="Table 14">
            <a:extLst>
              <a:ext uri="{FF2B5EF4-FFF2-40B4-BE49-F238E27FC236}">
                <a16:creationId xmlns:a16="http://schemas.microsoft.com/office/drawing/2014/main" id="{F9BDFF6E-784E-46FE-8F03-8224205FF4AC}"/>
              </a:ext>
            </a:extLst>
          </p:cNvPr>
          <p:cNvGraphicFramePr>
            <a:graphicFrameLocks noGrp="1"/>
          </p:cNvGraphicFramePr>
          <p:nvPr>
            <p:extLst/>
          </p:nvPr>
        </p:nvGraphicFramePr>
        <p:xfrm>
          <a:off x="191344" y="2720303"/>
          <a:ext cx="6048672" cy="2960399"/>
        </p:xfrm>
        <a:graphic>
          <a:graphicData uri="http://schemas.openxmlformats.org/drawingml/2006/table">
            <a:tbl>
              <a:tblPr firstRow="1" bandRow="1" bandCol="1">
                <a:tableStyleId>{69012ECD-51FC-41F1-AA8D-1B2483CD663E}</a:tableStyleId>
              </a:tblPr>
              <a:tblGrid>
                <a:gridCol w="6048672">
                  <a:extLst>
                    <a:ext uri="{9D8B030D-6E8A-4147-A177-3AD203B41FA5}">
                      <a16:colId xmlns:a16="http://schemas.microsoft.com/office/drawing/2014/main" val="20000"/>
                    </a:ext>
                  </a:extLst>
                </a:gridCol>
              </a:tblGrid>
              <a:tr h="414048">
                <a:tc>
                  <a:txBody>
                    <a:bodyPr/>
                    <a:lstStyle/>
                    <a:p>
                      <a:pPr>
                        <a:spcBef>
                          <a:spcPts val="300"/>
                        </a:spcBef>
                      </a:pPr>
                      <a:r>
                        <a:rPr lang="en-GB" sz="1400" dirty="0">
                          <a:solidFill>
                            <a:schemeClr val="bg1"/>
                          </a:solidFill>
                          <a:latin typeface="+mn-lt"/>
                          <a:cs typeface="Arial" pitchFamily="34" charset="0"/>
                        </a:rPr>
                        <a:t>What has been achieved so far</a:t>
                      </a:r>
                    </a:p>
                  </a:txBody>
                  <a:tcPr marL="65314" marR="65314" marT="30145" marB="3014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90C0"/>
                    </a:solidFill>
                  </a:tcPr>
                </a:tc>
                <a:extLst>
                  <a:ext uri="{0D108BD9-81ED-4DB2-BD59-A6C34878D82A}">
                    <a16:rowId xmlns:a16="http://schemas.microsoft.com/office/drawing/2014/main" val="10000"/>
                  </a:ext>
                </a:extLst>
              </a:tr>
              <a:tr h="2546351">
                <a:tc>
                  <a:txBody>
                    <a:body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Compassionate Leaders </a:t>
                      </a:r>
                      <a:r>
                        <a:rPr kumimoji="0" lang="en-GB"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Cohort 1 is completing (started 18</a:t>
                      </a:r>
                      <a:r>
                        <a:rPr kumimoji="0" lang="en-GB" sz="1400" b="0" i="0" u="none" strike="noStrike" kern="1200" cap="none" spc="0" normalizeH="0" baseline="30000" noProof="0" dirty="0">
                          <a:ln>
                            <a:noFill/>
                          </a:ln>
                          <a:solidFill>
                            <a:prstClr val="black"/>
                          </a:solidFill>
                          <a:effectLst/>
                          <a:uLnTx/>
                          <a:uFillTx/>
                          <a:latin typeface="+mn-lt"/>
                          <a:ea typeface="+mn-ea"/>
                          <a:cs typeface="Arial" panose="020B0604020202020204" pitchFamily="34" charset="0"/>
                        </a:rPr>
                        <a:t>th</a:t>
                      </a:r>
                      <a:r>
                        <a:rPr kumimoji="0" lang="en-GB"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May) with further cohorts in development and utilising HWB funding of £740,000 (see Care update)</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Organisation Development </a:t>
                      </a:r>
                      <a:r>
                        <a:rPr kumimoji="0" lang="en-GB"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agreement to develop ICS Values and Behaviours framework supporting transition to the ICS and new ways of working; established ICS OD leads network and held early planning meetings to support ICP Directors in developing local plans </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400" b="1" i="0" u="none" strike="noStrike" kern="1200" cap="none" spc="0" normalizeH="0" baseline="0" dirty="0">
                          <a:ln>
                            <a:noFill/>
                          </a:ln>
                          <a:solidFill>
                            <a:prstClr val="black"/>
                          </a:solidFill>
                          <a:effectLst/>
                          <a:uLnTx/>
                          <a:uFillTx/>
                          <a:latin typeface="+mn-lt"/>
                          <a:ea typeface="+mn-ea"/>
                          <a:cs typeface="Arial" panose="020B0604020202020204" pitchFamily="34" charset="0"/>
                        </a:rPr>
                        <a:t>Leadership Ladder programme </a:t>
                      </a:r>
                      <a:r>
                        <a:rPr kumimoji="0" lang="en-GB" sz="1400" b="0" i="0" u="none" strike="noStrike" kern="1200" cap="none" spc="0" normalizeH="0" baseline="0" dirty="0">
                          <a:ln>
                            <a:noFill/>
                          </a:ln>
                          <a:solidFill>
                            <a:prstClr val="black"/>
                          </a:solidFill>
                          <a:effectLst/>
                          <a:uLnTx/>
                          <a:uFillTx/>
                          <a:latin typeface="+mn-lt"/>
                          <a:ea typeface="+mn-ea"/>
                          <a:cs typeface="Arial" panose="020B0604020202020204" pitchFamily="34" charset="0"/>
                        </a:rPr>
                        <a:t>– programme ready for implementation supporting BAME staff in senior roles; offers development secondments/placements across Band 8a-c roles (Linked with Include)</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txBody>
                  <a:tcPr marL="65314" marR="65314" marT="30145" marB="3014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54180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76F84FA-B8EB-462F-97BA-032CB76B4E3A}" type="slidenum">
              <a:rPr lang="en-GB" smtClean="0"/>
              <a:t>29</a:t>
            </a:fld>
            <a:endParaRPr lang="en-GB"/>
          </a:p>
        </p:txBody>
      </p:sp>
      <p:sp>
        <p:nvSpPr>
          <p:cNvPr id="4" name="Title 3"/>
          <p:cNvSpPr>
            <a:spLocks noGrp="1"/>
          </p:cNvSpPr>
          <p:nvPr>
            <p:ph type="title"/>
          </p:nvPr>
        </p:nvSpPr>
        <p:spPr/>
        <p:txBody>
          <a:bodyPr>
            <a:noAutofit/>
          </a:bodyPr>
          <a:lstStyle/>
          <a:p>
            <a:r>
              <a:rPr lang="en-GB" sz="3200" dirty="0"/>
              <a:t>INCLUDE: We are inclusive and succeed because of our differences</a:t>
            </a:r>
          </a:p>
        </p:txBody>
      </p:sp>
      <p:graphicFrame>
        <p:nvGraphicFramePr>
          <p:cNvPr id="13" name="Group 164"/>
          <p:cNvGraphicFramePr>
            <a:graphicFrameLocks/>
          </p:cNvGraphicFramePr>
          <p:nvPr>
            <p:extLst/>
          </p:nvPr>
        </p:nvGraphicFramePr>
        <p:xfrm>
          <a:off x="191344" y="1394622"/>
          <a:ext cx="11811759" cy="1022252"/>
        </p:xfrm>
        <a:graphic>
          <a:graphicData uri="http://schemas.openxmlformats.org/drawingml/2006/table">
            <a:tbl>
              <a:tblPr/>
              <a:tblGrid>
                <a:gridCol w="6192688">
                  <a:extLst>
                    <a:ext uri="{9D8B030D-6E8A-4147-A177-3AD203B41FA5}">
                      <a16:colId xmlns:a16="http://schemas.microsoft.com/office/drawing/2014/main" val="3738031356"/>
                    </a:ext>
                  </a:extLst>
                </a:gridCol>
                <a:gridCol w="2448272">
                  <a:extLst>
                    <a:ext uri="{9D8B030D-6E8A-4147-A177-3AD203B41FA5}">
                      <a16:colId xmlns:a16="http://schemas.microsoft.com/office/drawing/2014/main" val="20000"/>
                    </a:ext>
                  </a:extLst>
                </a:gridCol>
                <a:gridCol w="576064">
                  <a:extLst>
                    <a:ext uri="{9D8B030D-6E8A-4147-A177-3AD203B41FA5}">
                      <a16:colId xmlns:a16="http://schemas.microsoft.com/office/drawing/2014/main" val="20002"/>
                    </a:ext>
                  </a:extLst>
                </a:gridCol>
                <a:gridCol w="2016224">
                  <a:extLst>
                    <a:ext uri="{9D8B030D-6E8A-4147-A177-3AD203B41FA5}">
                      <a16:colId xmlns:a16="http://schemas.microsoft.com/office/drawing/2014/main" val="20003"/>
                    </a:ext>
                  </a:extLst>
                </a:gridCol>
                <a:gridCol w="578511">
                  <a:extLst>
                    <a:ext uri="{9D8B030D-6E8A-4147-A177-3AD203B41FA5}">
                      <a16:colId xmlns:a16="http://schemas.microsoft.com/office/drawing/2014/main" val="20001"/>
                    </a:ext>
                  </a:extLst>
                </a:gridCol>
              </a:tblGrid>
              <a:tr h="125085">
                <a:tc>
                  <a:txBody>
                    <a:bodyPr/>
                    <a:lstStyle/>
                    <a:p>
                      <a:pPr marL="0" marR="0" lvl="0" indent="0" algn="ctr" defTabSz="914400" rtl="0" eaLnBrk="1" fontAlgn="base" latinLnBrk="0" hangingPunct="1">
                        <a:lnSpc>
                          <a:spcPct val="100000"/>
                        </a:lnSpc>
                        <a:spcBef>
                          <a:spcPct val="50000"/>
                        </a:spcBef>
                        <a:spcAft>
                          <a:spcPct val="0"/>
                        </a:spcAft>
                        <a:buClr>
                          <a:srgbClr val="828778"/>
                        </a:buClr>
                        <a:buSzPct val="75000"/>
                        <a:buFont typeface="Wingdings" pitchFamily="2" charset="2"/>
                        <a:buNone/>
                        <a:tabLst/>
                      </a:pPr>
                      <a:r>
                        <a:rPr kumimoji="0" lang="en-US" sz="1400" b="1" i="0" u="none" strike="noStrike" cap="none" normalizeH="0" baseline="0" dirty="0">
                          <a:ln>
                            <a:noFill/>
                          </a:ln>
                          <a:solidFill>
                            <a:schemeClr val="bg1"/>
                          </a:solidFill>
                          <a:effectLst/>
                          <a:latin typeface="+mn-lt"/>
                          <a:cs typeface="Arial" pitchFamily="34" charset="0"/>
                        </a:rPr>
                        <a:t>Focus</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90C0"/>
                    </a:solidFill>
                  </a:tcPr>
                </a:tc>
                <a:tc>
                  <a:txBody>
                    <a:bodyPr/>
                    <a:lstStyle/>
                    <a:p>
                      <a:pPr marL="0" marR="0" lvl="0" indent="0" algn="ctr" defTabSz="914400" rtl="0" eaLnBrk="1" fontAlgn="base" latinLnBrk="0" hangingPunct="1">
                        <a:lnSpc>
                          <a:spcPct val="100000"/>
                        </a:lnSpc>
                        <a:spcBef>
                          <a:spcPct val="50000"/>
                        </a:spcBef>
                        <a:spcAft>
                          <a:spcPct val="0"/>
                        </a:spcAft>
                        <a:buClr>
                          <a:srgbClr val="828778"/>
                        </a:buClr>
                        <a:buSzPct val="75000"/>
                        <a:buFont typeface="Wingdings" pitchFamily="2" charset="2"/>
                        <a:buNone/>
                        <a:tabLst/>
                      </a:pPr>
                      <a:r>
                        <a:rPr kumimoji="0" lang="en-US" sz="1400" b="1" i="0" u="none" strike="noStrike" cap="none" normalizeH="0" baseline="0" dirty="0">
                          <a:ln>
                            <a:noFill/>
                          </a:ln>
                          <a:solidFill>
                            <a:schemeClr val="bg1"/>
                          </a:solidFill>
                          <a:effectLst/>
                          <a:latin typeface="+mn-lt"/>
                          <a:cs typeface="Arial" pitchFamily="34" charset="0"/>
                        </a:rPr>
                        <a:t>Area</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90C0"/>
                    </a:solidFill>
                  </a:tcPr>
                </a:tc>
                <a:tc>
                  <a:txBody>
                    <a:bodyPr/>
                    <a:lstStyle/>
                    <a:p>
                      <a:pPr marL="0" marR="0" lvl="0" indent="0" algn="ctr" defTabSz="914400" rtl="0" eaLnBrk="1" fontAlgn="base" latinLnBrk="0" hangingPunct="1">
                        <a:lnSpc>
                          <a:spcPct val="100000"/>
                        </a:lnSpc>
                        <a:spcBef>
                          <a:spcPct val="50000"/>
                        </a:spcBef>
                        <a:spcAft>
                          <a:spcPct val="0"/>
                        </a:spcAft>
                        <a:buClr>
                          <a:srgbClr val="828778"/>
                        </a:buClr>
                        <a:buSzPct val="75000"/>
                        <a:buFont typeface="Wingdings" pitchFamily="2" charset="2"/>
                        <a:buNone/>
                        <a:tabLst/>
                      </a:pPr>
                      <a:r>
                        <a:rPr kumimoji="0" lang="en-US" sz="1400" b="1" i="0" u="none" strike="noStrike" cap="none" normalizeH="0" baseline="0" dirty="0">
                          <a:ln>
                            <a:noFill/>
                          </a:ln>
                          <a:solidFill>
                            <a:schemeClr val="bg1"/>
                          </a:solidFill>
                          <a:effectLst/>
                          <a:latin typeface="+mn-lt"/>
                          <a:cs typeface="Arial" pitchFamily="34" charset="0"/>
                        </a:rPr>
                        <a:t>RAG</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90C0"/>
                    </a:solidFill>
                  </a:tcPr>
                </a:tc>
                <a:tc>
                  <a:txBody>
                    <a:bodyPr/>
                    <a:lstStyle/>
                    <a:p>
                      <a:pPr marL="0" marR="0" lvl="0" indent="0" algn="ctr" defTabSz="914400" rtl="0" eaLnBrk="1" fontAlgn="base" latinLnBrk="0" hangingPunct="1">
                        <a:lnSpc>
                          <a:spcPct val="100000"/>
                        </a:lnSpc>
                        <a:spcBef>
                          <a:spcPct val="50000"/>
                        </a:spcBef>
                        <a:spcAft>
                          <a:spcPct val="0"/>
                        </a:spcAft>
                        <a:buClr>
                          <a:srgbClr val="828778"/>
                        </a:buClr>
                        <a:buSzPct val="75000"/>
                        <a:buFont typeface="Wingdings" pitchFamily="2" charset="2"/>
                        <a:buNone/>
                        <a:tabLst/>
                      </a:pPr>
                      <a:r>
                        <a:rPr kumimoji="0" lang="en-US" sz="1400" b="1" i="0" u="none" strike="noStrike" cap="none" normalizeH="0" baseline="0" dirty="0">
                          <a:ln>
                            <a:noFill/>
                          </a:ln>
                          <a:solidFill>
                            <a:schemeClr val="bg1"/>
                          </a:solidFill>
                          <a:effectLst/>
                          <a:latin typeface="+mn-lt"/>
                          <a:cs typeface="Arial" pitchFamily="34" charset="0"/>
                        </a:rPr>
                        <a:t>Area</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90C0"/>
                    </a:solidFill>
                  </a:tcPr>
                </a:tc>
                <a:tc>
                  <a:txBody>
                    <a:bodyPr/>
                    <a:lstStyle/>
                    <a:p>
                      <a:pPr marL="0" marR="0" lvl="0" indent="0" algn="ctr" defTabSz="914400" rtl="0" eaLnBrk="1" fontAlgn="base" latinLnBrk="0" hangingPunct="1">
                        <a:lnSpc>
                          <a:spcPct val="100000"/>
                        </a:lnSpc>
                        <a:spcBef>
                          <a:spcPct val="50000"/>
                        </a:spcBef>
                        <a:spcAft>
                          <a:spcPct val="0"/>
                        </a:spcAft>
                        <a:buClr>
                          <a:srgbClr val="828778"/>
                        </a:buClr>
                        <a:buSzPct val="75000"/>
                        <a:buFont typeface="Wingdings" pitchFamily="2" charset="2"/>
                        <a:buNone/>
                        <a:tabLst/>
                      </a:pPr>
                      <a:r>
                        <a:rPr kumimoji="0" lang="en-US" sz="1400" b="1" i="0" u="none" strike="noStrike" cap="none" normalizeH="0" baseline="0" dirty="0">
                          <a:ln>
                            <a:noFill/>
                          </a:ln>
                          <a:solidFill>
                            <a:schemeClr val="bg1"/>
                          </a:solidFill>
                          <a:effectLst/>
                          <a:latin typeface="+mn-lt"/>
                          <a:cs typeface="Arial" pitchFamily="34" charset="0"/>
                        </a:rPr>
                        <a:t>RAG</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90C0"/>
                    </a:solidFill>
                  </a:tcPr>
                </a:tc>
                <a:extLst>
                  <a:ext uri="{0D108BD9-81ED-4DB2-BD59-A6C34878D82A}">
                    <a16:rowId xmlns:a16="http://schemas.microsoft.com/office/drawing/2014/main" val="10000"/>
                  </a:ext>
                </a:extLst>
              </a:tr>
              <a:tr h="189485">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mn-lt"/>
                          <a:cs typeface="Arial" pitchFamily="34" charset="0"/>
                        </a:rPr>
                        <a:t>Outcome: </a:t>
                      </a:r>
                      <a:r>
                        <a:rPr lang="en-GB" sz="1400" b="0" dirty="0">
                          <a:solidFill>
                            <a:schemeClr val="tx1"/>
                          </a:solidFill>
                          <a:latin typeface="+mn-lt"/>
                          <a:cs typeface="Arial" pitchFamily="34" charset="0"/>
                        </a:rPr>
                        <a:t>Embedded diverse and inclusive workforce</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mn-lt"/>
                          <a:cs typeface="Arial" pitchFamily="34" charset="0"/>
                        </a:rPr>
                        <a:t>Legacy: </a:t>
                      </a:r>
                      <a:r>
                        <a:rPr lang="en-GB" sz="1400" b="0" dirty="0">
                          <a:solidFill>
                            <a:schemeClr val="tx1"/>
                          </a:solidFill>
                          <a:latin typeface="+mn-lt"/>
                          <a:cs typeface="Arial" pitchFamily="34" charset="0"/>
                        </a:rPr>
                        <a:t>Positive action on EDI in design,</a:t>
                      </a:r>
                      <a:r>
                        <a:rPr lang="en-GB" sz="1400" b="0" baseline="0" dirty="0">
                          <a:solidFill>
                            <a:schemeClr val="tx1"/>
                          </a:solidFill>
                          <a:latin typeface="+mn-lt"/>
                          <a:cs typeface="Arial" pitchFamily="34" charset="0"/>
                        </a:rPr>
                        <a:t> delivery and review of processes &amp; policies</a:t>
                      </a:r>
                      <a:endParaRPr lang="en-GB" sz="1400" b="0" dirty="0">
                        <a:solidFill>
                          <a:schemeClr val="tx1"/>
                        </a:solidFill>
                        <a:latin typeface="+mn-lt"/>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mn-lt"/>
                          <a:cs typeface="Arial" pitchFamily="34" charset="0"/>
                        </a:rPr>
                        <a:t>Impact: </a:t>
                      </a:r>
                      <a:r>
                        <a:rPr lang="en-GB" sz="1400" b="0" kern="1200" dirty="0">
                          <a:solidFill>
                            <a:schemeClr val="tx1"/>
                          </a:solidFill>
                          <a:latin typeface="+mn-lt"/>
                          <a:ea typeface="+mn-ea"/>
                          <a:cs typeface="Arial" pitchFamily="34" charset="0"/>
                        </a:rPr>
                        <a:t>Inequalities are identified</a:t>
                      </a:r>
                      <a:r>
                        <a:rPr lang="en-GB" sz="1400" b="0" kern="1200" baseline="0" dirty="0">
                          <a:solidFill>
                            <a:schemeClr val="tx1"/>
                          </a:solidFill>
                          <a:latin typeface="+mn-lt"/>
                          <a:ea typeface="+mn-ea"/>
                          <a:cs typeface="Arial" pitchFamily="34" charset="0"/>
                        </a:rPr>
                        <a:t> and </a:t>
                      </a:r>
                      <a:r>
                        <a:rPr lang="en-GB" sz="1400" b="0" kern="1200" dirty="0">
                          <a:solidFill>
                            <a:schemeClr val="tx1"/>
                          </a:solidFill>
                          <a:latin typeface="+mn-lt"/>
                          <a:ea typeface="+mn-ea"/>
                          <a:cs typeface="Arial" pitchFamily="34" charset="0"/>
                        </a:rPr>
                        <a:t>addressed </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rgbClr val="828778"/>
                        </a:buClr>
                        <a:buSzPct val="75000"/>
                        <a:buFont typeface="Wingdings" pitchFamily="2" charset="2"/>
                        <a:buNone/>
                        <a:tabLst/>
                      </a:pPr>
                      <a:r>
                        <a:rPr kumimoji="0" lang="en-US" sz="1400" b="1" i="0" u="none" strike="noStrike" cap="none" normalizeH="0" baseline="0" dirty="0">
                          <a:ln>
                            <a:noFill/>
                          </a:ln>
                          <a:solidFill>
                            <a:schemeClr val="tx1"/>
                          </a:solidFill>
                          <a:effectLst/>
                          <a:latin typeface="+mn-lt"/>
                          <a:cs typeface="Arial" pitchFamily="34" charset="0"/>
                        </a:rPr>
                        <a:t>Are we on track to deliver?</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GB" sz="1400" dirty="0">
                        <a:latin typeface="+mn-lt"/>
                      </a:endParaRP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50000"/>
                        </a:spcBef>
                        <a:spcAft>
                          <a:spcPct val="0"/>
                        </a:spcAft>
                        <a:buClr>
                          <a:srgbClr val="828778"/>
                        </a:buClr>
                        <a:buSzPct val="75000"/>
                        <a:buFont typeface="Wingdings" pitchFamily="2" charset="2"/>
                        <a:buNone/>
                        <a:tabLst/>
                      </a:pPr>
                      <a:r>
                        <a:rPr kumimoji="0" lang="en-US" sz="1400" b="1" i="0" u="none" strike="noStrike" cap="none" normalizeH="0" baseline="0" dirty="0">
                          <a:ln>
                            <a:noFill/>
                          </a:ln>
                          <a:solidFill>
                            <a:schemeClr val="tx1"/>
                          </a:solidFill>
                          <a:effectLst/>
                          <a:latin typeface="+mn-lt"/>
                          <a:cs typeface="Arial" pitchFamily="34" charset="0"/>
                        </a:rPr>
                        <a:t>Resources in place</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GB" sz="1400" dirty="0">
                        <a:latin typeface="+mn-lt"/>
                      </a:endParaRP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1"/>
                  </a:ext>
                </a:extLst>
              </a:tr>
              <a:tr h="189485">
                <a:tc vMerge="1">
                  <a:txBody>
                    <a:bodyPr/>
                    <a:lstStyle/>
                    <a:p>
                      <a:pPr marL="0" marR="0" lvl="0" indent="0" algn="ctr" defTabSz="914400" rtl="0" eaLnBrk="1" fontAlgn="base" latinLnBrk="0" hangingPunct="1">
                        <a:lnSpc>
                          <a:spcPct val="100000"/>
                        </a:lnSpc>
                        <a:spcBef>
                          <a:spcPct val="50000"/>
                        </a:spcBef>
                        <a:spcAft>
                          <a:spcPct val="0"/>
                        </a:spcAft>
                        <a:buClr>
                          <a:srgbClr val="828778"/>
                        </a:buClr>
                        <a:buSzPct val="75000"/>
                        <a:buFont typeface="Wingdings" pitchFamily="2" charset="2"/>
                        <a:buNone/>
                        <a:tabLst/>
                      </a:pPr>
                      <a:endParaRPr kumimoji="0" lang="en-US" sz="1000" b="1" i="0" u="none" strike="noStrike" cap="none" normalizeH="0" baseline="0" dirty="0">
                        <a:ln>
                          <a:noFill/>
                        </a:ln>
                        <a:solidFill>
                          <a:schemeClr val="tx1"/>
                        </a:solidFill>
                        <a:effectLst/>
                        <a:latin typeface="Arial" pitchFamily="34" charset="0"/>
                        <a:cs typeface="Arial" pitchFamily="34" charset="0"/>
                      </a:endParaRP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rgbClr val="828778"/>
                        </a:buClr>
                        <a:buSzPct val="75000"/>
                        <a:buFont typeface="Wingdings" pitchFamily="2" charset="2"/>
                        <a:buNone/>
                        <a:tabLst/>
                      </a:pPr>
                      <a:r>
                        <a:rPr kumimoji="0" lang="en-US" sz="1400" b="1" i="0" u="none" strike="noStrike" cap="none" normalizeH="0" baseline="0" dirty="0">
                          <a:ln>
                            <a:noFill/>
                          </a:ln>
                          <a:solidFill>
                            <a:schemeClr val="tx1"/>
                          </a:solidFill>
                          <a:effectLst/>
                          <a:latin typeface="+mn-lt"/>
                          <a:cs typeface="Arial" pitchFamily="34" charset="0"/>
                        </a:rPr>
                        <a:t>Risks</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GB" sz="1400" dirty="0">
                        <a:latin typeface="+mn-lt"/>
                      </a:endParaRP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50000"/>
                        </a:spcBef>
                        <a:spcAft>
                          <a:spcPct val="0"/>
                        </a:spcAft>
                        <a:buClr>
                          <a:srgbClr val="828778"/>
                        </a:buClr>
                        <a:buSzPct val="75000"/>
                        <a:buFont typeface="Wingdings" pitchFamily="2" charset="2"/>
                        <a:buNone/>
                        <a:tabLst/>
                      </a:pPr>
                      <a:r>
                        <a:rPr kumimoji="0" lang="en-US" sz="1400" b="1" i="0" u="none" strike="noStrike" cap="none" normalizeH="0" baseline="0" dirty="0">
                          <a:ln>
                            <a:noFill/>
                          </a:ln>
                          <a:solidFill>
                            <a:schemeClr val="tx1"/>
                          </a:solidFill>
                          <a:effectLst/>
                          <a:latin typeface="+mn-lt"/>
                          <a:cs typeface="Arial" pitchFamily="34" charset="0"/>
                        </a:rPr>
                        <a:t>Governance in place</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GB" sz="1400" dirty="0">
                        <a:latin typeface="+mn-lt"/>
                      </a:endParaRP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2"/>
                  </a:ext>
                </a:extLst>
              </a:tr>
            </a:tbl>
          </a:graphicData>
        </a:graphic>
      </p:graphicFrame>
      <p:graphicFrame>
        <p:nvGraphicFramePr>
          <p:cNvPr id="14" name="Table 13"/>
          <p:cNvGraphicFramePr>
            <a:graphicFrameLocks noGrp="1"/>
          </p:cNvGraphicFramePr>
          <p:nvPr>
            <p:extLst/>
          </p:nvPr>
        </p:nvGraphicFramePr>
        <p:xfrm>
          <a:off x="6528048" y="2580455"/>
          <a:ext cx="5472608" cy="3410487"/>
        </p:xfrm>
        <a:graphic>
          <a:graphicData uri="http://schemas.openxmlformats.org/drawingml/2006/table">
            <a:tbl>
              <a:tblPr firstRow="1" bandRow="1" bandCol="1"/>
              <a:tblGrid>
                <a:gridCol w="5472608">
                  <a:extLst>
                    <a:ext uri="{9D8B030D-6E8A-4147-A177-3AD203B41FA5}">
                      <a16:colId xmlns:a16="http://schemas.microsoft.com/office/drawing/2014/main" val="20000"/>
                    </a:ext>
                  </a:extLst>
                </a:gridCol>
              </a:tblGrid>
              <a:tr h="436935">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defTabSz="914400">
                        <a:spcBef>
                          <a:spcPts val="300"/>
                        </a:spcBef>
                      </a:pPr>
                      <a:r>
                        <a:rPr lang="en-GB" sz="1400" b="1" kern="1200" dirty="0">
                          <a:solidFill>
                            <a:schemeClr val="bg1"/>
                          </a:solidFill>
                          <a:latin typeface="Calibri"/>
                          <a:ea typeface="+mn-ea"/>
                          <a:cs typeface="Arial" pitchFamily="34" charset="0"/>
                        </a:rPr>
                        <a:t>What comes next</a:t>
                      </a:r>
                      <a:endParaRPr lang="en-GB" sz="1050" b="0" i="1" kern="1200" dirty="0">
                        <a:solidFill>
                          <a:schemeClr val="bg1"/>
                        </a:solidFill>
                        <a:latin typeface="Calibri"/>
                        <a:ea typeface="+mn-ea"/>
                        <a:cs typeface="Arial" pitchFamily="34" charset="0"/>
                      </a:endParaRPr>
                    </a:p>
                  </a:txBody>
                  <a:tcPr marL="65314" marR="65314" marT="30145" marB="30145">
                    <a:lnL w="6350" cap="flat" cmpd="sng" algn="ctr">
                      <a:noFill/>
                      <a:prstDash val="solid"/>
                      <a:miter lim="800000"/>
                    </a:lnL>
                    <a:lnR w="6350" cap="flat" cmpd="sng" algn="ctr">
                      <a:noFill/>
                      <a:prstDash val="solid"/>
                      <a:miter lim="800000"/>
                      <a:headEnd type="none" w="med" len="med"/>
                      <a:tailEnd type="none" w="med" len="med"/>
                    </a:lnR>
                    <a:lnT w="6350" cap="flat" cmpd="sng" algn="ctr">
                      <a:noFill/>
                      <a:prstDash val="solid"/>
                      <a:miter lim="800000"/>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90C0"/>
                    </a:solidFill>
                  </a:tcPr>
                </a:tc>
                <a:extLst>
                  <a:ext uri="{0D108BD9-81ED-4DB2-BD59-A6C34878D82A}">
                    <a16:rowId xmlns:a16="http://schemas.microsoft.com/office/drawing/2014/main" val="10000"/>
                  </a:ext>
                </a:extLst>
              </a:tr>
              <a:tr h="2973552">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Leadership Ladder: </a:t>
                      </a:r>
                    </a:p>
                    <a:p>
                      <a:pPr marL="452438" marR="0" lvl="1"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First 6mth placements start 18th October</a:t>
                      </a:r>
                    </a:p>
                    <a:p>
                      <a:pPr marL="452438" marR="0" lvl="1"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200" b="0" i="0" u="none" strike="noStrike" kern="1200" cap="none" spc="0" normalizeH="0" baseline="0" dirty="0">
                          <a:ln>
                            <a:noFill/>
                          </a:ln>
                          <a:solidFill>
                            <a:prstClr val="black"/>
                          </a:solidFill>
                          <a:effectLst/>
                          <a:uLnTx/>
                          <a:uFillTx/>
                          <a:latin typeface="+mn-lt"/>
                          <a:ea typeface="+mn-ea"/>
                          <a:cs typeface="Arial" panose="020B0604020202020204" pitchFamily="34" charset="0"/>
                        </a:rPr>
                        <a:t>Evaluation process underway to identify what worked well and what can be modified for future cohorts</a:t>
                      </a:r>
                    </a:p>
                    <a:p>
                      <a:pPr marL="452438" marR="0" lvl="1"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200" b="0" i="0" u="none" strike="noStrike" kern="1200" cap="none" spc="0" normalizeH="0" baseline="0" dirty="0">
                          <a:ln>
                            <a:noFill/>
                          </a:ln>
                          <a:solidFill>
                            <a:prstClr val="black"/>
                          </a:solidFill>
                          <a:effectLst/>
                          <a:uLnTx/>
                          <a:uFillTx/>
                          <a:latin typeface="+mn-lt"/>
                          <a:ea typeface="+mn-ea"/>
                          <a:cs typeface="Arial" panose="020B0604020202020204" pitchFamily="34" charset="0"/>
                        </a:rPr>
                        <a:t>Mentors to be agreed across all seven participating organisations</a:t>
                      </a:r>
                      <a:endParaRPr kumimoji="0" lang="en-GB"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Plan and complete rollout of the Inclusive Recruitment Toolkit and work with workforce leads to support implementation of local plans</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BAME NED development - </a:t>
                      </a:r>
                      <a:r>
                        <a:rPr kumimoji="0" lang="en-US"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s</a:t>
                      </a:r>
                      <a:r>
                        <a:rPr kumimoji="0" lang="en-US" sz="1400" b="0" i="0" u="none" strike="noStrike" kern="1200" cap="none" spc="0" normalizeH="0" baseline="0" dirty="0">
                          <a:ln>
                            <a:noFill/>
                          </a:ln>
                          <a:solidFill>
                            <a:prstClr val="black"/>
                          </a:solidFill>
                          <a:effectLst/>
                          <a:uLnTx/>
                          <a:uFillTx/>
                          <a:latin typeface="+mn-lt"/>
                          <a:ea typeface="+mn-ea"/>
                          <a:cs typeface="Arial" panose="020B0604020202020204" pitchFamily="34" charset="0"/>
                        </a:rPr>
                        <a:t>cope a NW London version of the Insight programme to allow potential NEDS the opportunity to shadow boards, receive induction, attend board and sub-committee meetings and to receive mentoring and support from a non-executive director “buddy”.</a:t>
                      </a:r>
                      <a:endParaRPr kumimoji="0" lang="en-GB" sz="1400" b="0" i="0" u="none" strike="noStrike" kern="1200" cap="none" spc="0" normalizeH="0" baseline="0" dirty="0">
                        <a:ln>
                          <a:noFill/>
                        </a:ln>
                        <a:solidFill>
                          <a:prstClr val="black"/>
                        </a:solidFill>
                        <a:effectLst/>
                        <a:uLnTx/>
                        <a:uFillTx/>
                        <a:latin typeface="+mn-lt"/>
                        <a:ea typeface="+mn-ea"/>
                        <a:cs typeface="Arial" panose="020B0604020202020204" pitchFamily="34" charset="0"/>
                      </a:endParaRP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endParaRPr>
                    </a:p>
                  </a:txBody>
                  <a:tcPr marL="65314" marR="65314" marT="30145" marB="3014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15" name="Table 14">
            <a:extLst>
              <a:ext uri="{FF2B5EF4-FFF2-40B4-BE49-F238E27FC236}">
                <a16:creationId xmlns:a16="http://schemas.microsoft.com/office/drawing/2014/main" id="{F9BDFF6E-784E-46FE-8F03-8224205FF4AC}"/>
              </a:ext>
            </a:extLst>
          </p:cNvPr>
          <p:cNvGraphicFramePr>
            <a:graphicFrameLocks noGrp="1"/>
          </p:cNvGraphicFramePr>
          <p:nvPr>
            <p:extLst/>
          </p:nvPr>
        </p:nvGraphicFramePr>
        <p:xfrm>
          <a:off x="191344" y="2580454"/>
          <a:ext cx="6048672" cy="3410488"/>
        </p:xfrm>
        <a:graphic>
          <a:graphicData uri="http://schemas.openxmlformats.org/drawingml/2006/table">
            <a:tbl>
              <a:tblPr firstRow="1" bandRow="1" bandCol="1">
                <a:tableStyleId>{69012ECD-51FC-41F1-AA8D-1B2483CD663E}</a:tableStyleId>
              </a:tblPr>
              <a:tblGrid>
                <a:gridCol w="6048672">
                  <a:extLst>
                    <a:ext uri="{9D8B030D-6E8A-4147-A177-3AD203B41FA5}">
                      <a16:colId xmlns:a16="http://schemas.microsoft.com/office/drawing/2014/main" val="20000"/>
                    </a:ext>
                  </a:extLst>
                </a:gridCol>
              </a:tblGrid>
              <a:tr h="416498">
                <a:tc>
                  <a:txBody>
                    <a:bodyPr/>
                    <a:lstStyle/>
                    <a:p>
                      <a:pPr>
                        <a:spcBef>
                          <a:spcPts val="300"/>
                        </a:spcBef>
                      </a:pPr>
                      <a:r>
                        <a:rPr lang="en-GB" sz="1400" dirty="0">
                          <a:solidFill>
                            <a:schemeClr val="bg1"/>
                          </a:solidFill>
                          <a:latin typeface="+mn-lt"/>
                          <a:cs typeface="Arial" pitchFamily="34" charset="0"/>
                        </a:rPr>
                        <a:t>What has been achieved so far</a:t>
                      </a:r>
                    </a:p>
                  </a:txBody>
                  <a:tcPr marL="65314" marR="65314" marT="30145" marB="3014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90C0"/>
                    </a:solidFill>
                  </a:tcPr>
                </a:tc>
                <a:extLst>
                  <a:ext uri="{0D108BD9-81ED-4DB2-BD59-A6C34878D82A}">
                    <a16:rowId xmlns:a16="http://schemas.microsoft.com/office/drawing/2014/main" val="10000"/>
                  </a:ext>
                </a:extLst>
              </a:tr>
              <a:tr h="2980400">
                <a:tc>
                  <a:txBody>
                    <a:body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400" b="1" i="0" u="none" strike="noStrike" kern="1200" cap="none" spc="0" normalizeH="0" baseline="0" dirty="0">
                          <a:ln>
                            <a:noFill/>
                          </a:ln>
                          <a:solidFill>
                            <a:prstClr val="black"/>
                          </a:solidFill>
                          <a:effectLst/>
                          <a:uLnTx/>
                          <a:uFillTx/>
                          <a:latin typeface="+mn-lt"/>
                          <a:ea typeface="+mn-ea"/>
                          <a:cs typeface="Arial" panose="020B0604020202020204" pitchFamily="34" charset="0"/>
                        </a:rPr>
                        <a:t>Leadership Ladder programme </a:t>
                      </a:r>
                      <a:r>
                        <a:rPr kumimoji="0" lang="en-GB" sz="1400" b="0" i="0" u="none" strike="noStrike" kern="1200" cap="none" spc="0" normalizeH="0" baseline="0" dirty="0">
                          <a:ln>
                            <a:noFill/>
                          </a:ln>
                          <a:solidFill>
                            <a:prstClr val="black"/>
                          </a:solidFill>
                          <a:effectLst/>
                          <a:uLnTx/>
                          <a:uFillTx/>
                          <a:latin typeface="+mn-lt"/>
                          <a:ea typeface="+mn-ea"/>
                          <a:cs typeface="Arial" panose="020B0604020202020204" pitchFamily="34" charset="0"/>
                        </a:rPr>
                        <a:t>– programme ready for implementation:</a:t>
                      </a:r>
                    </a:p>
                    <a:p>
                      <a:pPr marL="536575" marR="0" lvl="1"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200" b="0" i="0" u="none" strike="noStrike" kern="1200" cap="none" spc="0" normalizeH="0" baseline="0" dirty="0">
                          <a:ln>
                            <a:noFill/>
                          </a:ln>
                          <a:solidFill>
                            <a:prstClr val="black"/>
                          </a:solidFill>
                          <a:effectLst/>
                          <a:uLnTx/>
                          <a:uFillTx/>
                          <a:latin typeface="+mn-lt"/>
                          <a:ea typeface="+mn-ea"/>
                          <a:cs typeface="Arial" panose="020B0604020202020204" pitchFamily="34" charset="0"/>
                        </a:rPr>
                        <a:t>12 associates matched to 12 placements</a:t>
                      </a:r>
                    </a:p>
                    <a:p>
                      <a:pPr marL="536575" marR="0" lvl="1"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200" b="0" i="0" u="none" strike="noStrike" kern="1200" cap="none" spc="0" normalizeH="0" baseline="0" dirty="0">
                          <a:ln>
                            <a:noFill/>
                          </a:ln>
                          <a:solidFill>
                            <a:prstClr val="black"/>
                          </a:solidFill>
                          <a:effectLst/>
                          <a:uLnTx/>
                          <a:uFillTx/>
                          <a:latin typeface="+mn-lt"/>
                          <a:ea typeface="+mn-ea"/>
                          <a:cs typeface="Arial" panose="020B0604020202020204" pitchFamily="34" charset="0"/>
                        </a:rPr>
                        <a:t>Online learning platform developed and available to associates</a:t>
                      </a:r>
                    </a:p>
                    <a:p>
                      <a:pPr marL="536575" marR="0" lvl="1"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200" b="0" i="0" u="none" strike="noStrike" kern="1200" cap="none" spc="0" normalizeH="0" baseline="0" dirty="0">
                          <a:ln>
                            <a:noFill/>
                          </a:ln>
                          <a:solidFill>
                            <a:prstClr val="black"/>
                          </a:solidFill>
                          <a:effectLst/>
                          <a:uLnTx/>
                          <a:uFillTx/>
                          <a:latin typeface="+mn-lt"/>
                          <a:ea typeface="+mn-ea"/>
                          <a:cs typeface="Arial" panose="020B0604020202020204" pitchFamily="34" charset="0"/>
                        </a:rPr>
                        <a:t>Information packs have been shared with host and substantive managers </a:t>
                      </a:r>
                    </a:p>
                    <a:p>
                      <a:pPr marL="536575" marR="0" lvl="1"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200" b="0" i="0" u="none" strike="noStrike" kern="1200" cap="none" spc="0" normalizeH="0" baseline="0" dirty="0">
                          <a:ln>
                            <a:noFill/>
                          </a:ln>
                          <a:solidFill>
                            <a:prstClr val="black"/>
                          </a:solidFill>
                          <a:effectLst/>
                          <a:uLnTx/>
                          <a:uFillTx/>
                          <a:latin typeface="+mn-lt"/>
                          <a:ea typeface="+mn-ea"/>
                          <a:cs typeface="Arial" panose="020B0604020202020204" pitchFamily="34" charset="0"/>
                        </a:rPr>
                        <a:t>Associates have met with host managers </a:t>
                      </a:r>
                    </a:p>
                    <a:p>
                      <a:pPr marL="536575" marR="0" lvl="1"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200" b="0" i="0" u="none" strike="noStrike" kern="1200" cap="none" spc="0" normalizeH="0" baseline="0" dirty="0">
                          <a:ln>
                            <a:noFill/>
                          </a:ln>
                          <a:solidFill>
                            <a:prstClr val="black"/>
                          </a:solidFill>
                          <a:effectLst/>
                          <a:uLnTx/>
                          <a:uFillTx/>
                          <a:latin typeface="+mn-lt"/>
                          <a:ea typeface="+mn-ea"/>
                          <a:cs typeface="Arial" panose="020B0604020202020204" pitchFamily="34" charset="0"/>
                        </a:rPr>
                        <a:t>Preparation for induction, on-boarding and objective setting is underway  </a:t>
                      </a:r>
                    </a:p>
                    <a:p>
                      <a:pPr marL="536575" marR="0" lvl="1"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200" b="0" i="0" u="none" strike="noStrike" kern="1200" cap="none" spc="0" normalizeH="0" baseline="0" dirty="0">
                          <a:ln>
                            <a:noFill/>
                          </a:ln>
                          <a:solidFill>
                            <a:prstClr val="black"/>
                          </a:solidFill>
                          <a:effectLst/>
                          <a:uLnTx/>
                          <a:uFillTx/>
                          <a:latin typeface="+mn-lt"/>
                          <a:ea typeface="+mn-ea"/>
                          <a:cs typeface="Arial" panose="020B0604020202020204" pitchFamily="34" charset="0"/>
                        </a:rPr>
                        <a:t>Secondment agreements are being signed </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Inclusive Recruitment </a:t>
                      </a:r>
                      <a:r>
                        <a:rPr kumimoji="0" lang="en-GB"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a:t>
                      </a:r>
                      <a:r>
                        <a:rPr lang="en-GB" sz="1400" b="0" dirty="0">
                          <a:latin typeface="+mn-lt"/>
                          <a:cs typeface="Arial"/>
                        </a:rPr>
                        <a:t>develop a best practice </a:t>
                      </a:r>
                      <a:r>
                        <a:rPr lang="en-GB" sz="1400" b="0" kern="1200" dirty="0">
                          <a:solidFill>
                            <a:schemeClr val="dk1"/>
                          </a:solidFill>
                          <a:effectLst/>
                          <a:latin typeface="+mn-lt"/>
                          <a:ea typeface="+mn-ea"/>
                          <a:cs typeface="Arial"/>
                        </a:rPr>
                        <a:t>SOP for recruitment</a:t>
                      </a:r>
                      <a:r>
                        <a:rPr lang="en-GB" sz="1400" b="1" kern="1200" dirty="0">
                          <a:solidFill>
                            <a:schemeClr val="dk1"/>
                          </a:solidFill>
                          <a:effectLst/>
                          <a:latin typeface="+mn-lt"/>
                          <a:ea typeface="+mn-ea"/>
                          <a:cs typeface="Arial"/>
                        </a:rPr>
                        <a:t> </a:t>
                      </a:r>
                      <a:r>
                        <a:rPr lang="en-GB" sz="1400" kern="1200" dirty="0">
                          <a:solidFill>
                            <a:schemeClr val="dk1"/>
                          </a:solidFill>
                          <a:effectLst/>
                          <a:latin typeface="+mn-lt"/>
                          <a:ea typeface="+mn-ea"/>
                          <a:cs typeface="Arial"/>
                        </a:rPr>
                        <a:t>to ensure people processes are as inclusive as possible</a:t>
                      </a:r>
                      <a:r>
                        <a:rPr lang="en-GB" sz="1400" kern="1200" baseline="0" dirty="0">
                          <a:solidFill>
                            <a:schemeClr val="dk1"/>
                          </a:solidFill>
                          <a:effectLst/>
                          <a:latin typeface="+mn-lt"/>
                          <a:ea typeface="+mn-ea"/>
                          <a:cs typeface="Arial"/>
                        </a:rPr>
                        <a:t> enabling </a:t>
                      </a:r>
                      <a:r>
                        <a:rPr lang="en-GB" sz="1400" kern="1200" dirty="0">
                          <a:solidFill>
                            <a:schemeClr val="dk1"/>
                          </a:solidFill>
                          <a:effectLst/>
                          <a:latin typeface="+mn-lt"/>
                          <a:ea typeface="+mn-ea"/>
                          <a:cs typeface="Arial"/>
                        </a:rPr>
                        <a:t>organisations to review their processes against the best practice recruitment and selection </a:t>
                      </a:r>
                      <a:r>
                        <a:rPr lang="en-GB" sz="1400" b="0" kern="1200" dirty="0">
                          <a:solidFill>
                            <a:schemeClr val="dk1"/>
                          </a:solidFill>
                          <a:effectLst/>
                          <a:latin typeface="+mn-lt"/>
                          <a:ea typeface="+mn-ea"/>
                          <a:cs typeface="Arial"/>
                        </a:rPr>
                        <a:t>toolkit</a:t>
                      </a:r>
                      <a:endParaRPr lang="en-GB" sz="1400" dirty="0">
                        <a:latin typeface="+mn-lt"/>
                        <a:cs typeface="Arial"/>
                      </a:endParaRP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400" b="1" i="0" u="none" strike="noStrike" kern="1200" cap="none" spc="0" normalizeH="0" baseline="0" dirty="0">
                          <a:ln>
                            <a:noFill/>
                          </a:ln>
                          <a:solidFill>
                            <a:prstClr val="black"/>
                          </a:solidFill>
                          <a:effectLst/>
                          <a:uLnTx/>
                          <a:uFillTx/>
                          <a:latin typeface="+mn-lt"/>
                          <a:ea typeface="+mn-ea"/>
                          <a:cs typeface="Arial" panose="020B0604020202020204" pitchFamily="34" charset="0"/>
                        </a:rPr>
                        <a:t>National MWRES – </a:t>
                      </a:r>
                      <a:r>
                        <a:rPr lang="en-GB" sz="1400" kern="1200" dirty="0">
                          <a:solidFill>
                            <a:schemeClr val="dk1"/>
                          </a:solidFill>
                          <a:effectLst/>
                          <a:latin typeface="+mn-lt"/>
                          <a:ea typeface="+mn-ea"/>
                          <a:cs typeface="Arial"/>
                        </a:rPr>
                        <a:t>review completed and</a:t>
                      </a:r>
                      <a:r>
                        <a:rPr lang="en-GB" sz="1400" kern="1200" baseline="0" dirty="0">
                          <a:solidFill>
                            <a:schemeClr val="dk1"/>
                          </a:solidFill>
                          <a:effectLst/>
                          <a:latin typeface="+mn-lt"/>
                          <a:ea typeface="+mn-ea"/>
                          <a:cs typeface="Arial"/>
                        </a:rPr>
                        <a:t> best practice case studies used to  inform NWL plans</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GB" sz="1400" b="1" kern="1200" baseline="0" dirty="0">
                          <a:solidFill>
                            <a:schemeClr val="dk1"/>
                          </a:solidFill>
                          <a:effectLst/>
                          <a:latin typeface="+mn-lt"/>
                          <a:ea typeface="+mn-ea"/>
                          <a:cs typeface="Arial"/>
                        </a:rPr>
                        <a:t>Scrutiny Panel </a:t>
                      </a:r>
                      <a:r>
                        <a:rPr lang="en-GB" sz="1400" kern="1200" baseline="0" dirty="0">
                          <a:solidFill>
                            <a:schemeClr val="dk1"/>
                          </a:solidFill>
                          <a:effectLst/>
                          <a:latin typeface="+mn-lt"/>
                          <a:ea typeface="+mn-ea"/>
                          <a:cs typeface="Arial"/>
                        </a:rPr>
                        <a:t>– established to act as a ‘critical friend’ to the programme board</a:t>
                      </a:r>
                      <a:endParaRPr lang="en-GB" sz="1400" kern="1200" dirty="0">
                        <a:solidFill>
                          <a:schemeClr val="dk1"/>
                        </a:solidFill>
                        <a:effectLst/>
                        <a:latin typeface="+mn-lt"/>
                        <a:ea typeface="+mn-ea"/>
                        <a:cs typeface="Arial"/>
                      </a:endParaRPr>
                    </a:p>
                  </a:txBody>
                  <a:tcPr marL="65314" marR="65314" marT="30145" marB="3014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37665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E2F643-567E-4E50-B7BD-F11673F44301}"/>
              </a:ext>
            </a:extLst>
          </p:cNvPr>
          <p:cNvSpPr txBox="1">
            <a:spLocks/>
          </p:cNvSpPr>
          <p:nvPr/>
        </p:nvSpPr>
        <p:spPr>
          <a:xfrm>
            <a:off x="1667508" y="2996952"/>
            <a:ext cx="8856984" cy="1135894"/>
          </a:xfrm>
          <a:prstGeom prst="rect">
            <a:avLst/>
          </a:prstGeom>
        </p:spPr>
        <p:txBody>
          <a:bodyPr vert="horz" lIns="91440" tIns="45720" rIns="91440" bIns="45720" rtlCol="0" anchor="b">
            <a:noAutofit/>
          </a:bodyPr>
          <a:lstStyle>
            <a:lvl1pPr algn="ctr" defTabSz="914377" rtl="0" eaLnBrk="1" latinLnBrk="0" hangingPunct="1">
              <a:lnSpc>
                <a:spcPct val="90000"/>
              </a:lnSpc>
              <a:spcBef>
                <a:spcPct val="0"/>
              </a:spcBef>
              <a:buNone/>
              <a:defRPr sz="6000" kern="1200">
                <a:solidFill>
                  <a:schemeClr val="bg1"/>
                </a:solidFill>
                <a:latin typeface="Arial" panose="020B0604020202020204" pitchFamily="34" charset="0"/>
                <a:ea typeface="+mj-ea"/>
                <a:cs typeface="Arial" panose="020B0604020202020204" pitchFamily="34" charset="0"/>
              </a:defRPr>
            </a:lvl1pPr>
          </a:lstStyle>
          <a:p>
            <a:pPr algn="l"/>
            <a:r>
              <a:rPr lang="en-GB" sz="4000" dirty="0"/>
              <a:t>Current Workforce Performance and Trends </a:t>
            </a:r>
          </a:p>
          <a:p>
            <a:pPr algn="l"/>
            <a:endParaRPr lang="en-GB" sz="4000" dirty="0"/>
          </a:p>
          <a:p>
            <a:pPr algn="l"/>
            <a:r>
              <a:rPr lang="en-GB" sz="1600" dirty="0"/>
              <a:t>A NWL dashboard of workforce </a:t>
            </a:r>
            <a:r>
              <a:rPr lang="en-GB" sz="1600" dirty="0" smtClean="0"/>
              <a:t>KPIs </a:t>
            </a:r>
            <a:r>
              <a:rPr lang="en-GB" sz="1600" dirty="0"/>
              <a:t>is being </a:t>
            </a:r>
            <a:r>
              <a:rPr lang="en-GB" sz="1600" dirty="0" smtClean="0"/>
              <a:t>matured. We </a:t>
            </a:r>
            <a:r>
              <a:rPr lang="en-GB" sz="1600" dirty="0"/>
              <a:t>collect data where it is comparable across organisations. This is core workforce data to help us understand key system trends.</a:t>
            </a:r>
          </a:p>
        </p:txBody>
      </p:sp>
    </p:spTree>
    <p:extLst>
      <p:ext uri="{BB962C8B-B14F-4D97-AF65-F5344CB8AC3E}">
        <p14:creationId xmlns:p14="http://schemas.microsoft.com/office/powerpoint/2010/main" val="1757270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76F84FA-B8EB-462F-97BA-032CB76B4E3A}" type="slidenum">
              <a:rPr lang="en-GB" smtClean="0"/>
              <a:t>30</a:t>
            </a:fld>
            <a:endParaRPr lang="en-GB"/>
          </a:p>
        </p:txBody>
      </p:sp>
      <p:sp>
        <p:nvSpPr>
          <p:cNvPr id="4" name="Title 3"/>
          <p:cNvSpPr>
            <a:spLocks noGrp="1"/>
          </p:cNvSpPr>
          <p:nvPr>
            <p:ph type="title"/>
          </p:nvPr>
        </p:nvSpPr>
        <p:spPr/>
        <p:txBody>
          <a:bodyPr>
            <a:noAutofit/>
          </a:bodyPr>
          <a:lstStyle/>
          <a:p>
            <a:r>
              <a:rPr lang="en-GB" sz="3200" dirty="0"/>
              <a:t>GROW: We have the capacity to deliver great care</a:t>
            </a:r>
          </a:p>
        </p:txBody>
      </p:sp>
      <p:graphicFrame>
        <p:nvGraphicFramePr>
          <p:cNvPr id="13" name="Group 164"/>
          <p:cNvGraphicFramePr>
            <a:graphicFrameLocks/>
          </p:cNvGraphicFramePr>
          <p:nvPr>
            <p:extLst/>
          </p:nvPr>
        </p:nvGraphicFramePr>
        <p:xfrm>
          <a:off x="191344" y="1394622"/>
          <a:ext cx="11811759" cy="1235612"/>
        </p:xfrm>
        <a:graphic>
          <a:graphicData uri="http://schemas.openxmlformats.org/drawingml/2006/table">
            <a:tbl>
              <a:tblPr/>
              <a:tblGrid>
                <a:gridCol w="6192688">
                  <a:extLst>
                    <a:ext uri="{9D8B030D-6E8A-4147-A177-3AD203B41FA5}">
                      <a16:colId xmlns:a16="http://schemas.microsoft.com/office/drawing/2014/main" val="3738031356"/>
                    </a:ext>
                  </a:extLst>
                </a:gridCol>
                <a:gridCol w="2448272">
                  <a:extLst>
                    <a:ext uri="{9D8B030D-6E8A-4147-A177-3AD203B41FA5}">
                      <a16:colId xmlns:a16="http://schemas.microsoft.com/office/drawing/2014/main" val="20000"/>
                    </a:ext>
                  </a:extLst>
                </a:gridCol>
                <a:gridCol w="576064">
                  <a:extLst>
                    <a:ext uri="{9D8B030D-6E8A-4147-A177-3AD203B41FA5}">
                      <a16:colId xmlns:a16="http://schemas.microsoft.com/office/drawing/2014/main" val="20002"/>
                    </a:ext>
                  </a:extLst>
                </a:gridCol>
                <a:gridCol w="2016224">
                  <a:extLst>
                    <a:ext uri="{9D8B030D-6E8A-4147-A177-3AD203B41FA5}">
                      <a16:colId xmlns:a16="http://schemas.microsoft.com/office/drawing/2014/main" val="20003"/>
                    </a:ext>
                  </a:extLst>
                </a:gridCol>
                <a:gridCol w="578511">
                  <a:extLst>
                    <a:ext uri="{9D8B030D-6E8A-4147-A177-3AD203B41FA5}">
                      <a16:colId xmlns:a16="http://schemas.microsoft.com/office/drawing/2014/main" val="20001"/>
                    </a:ext>
                  </a:extLst>
                </a:gridCol>
              </a:tblGrid>
              <a:tr h="125085">
                <a:tc>
                  <a:txBody>
                    <a:bodyPr/>
                    <a:lstStyle/>
                    <a:p>
                      <a:pPr marL="0" marR="0" lvl="0" indent="0" algn="ctr" defTabSz="914400" rtl="0" eaLnBrk="1" fontAlgn="base" latinLnBrk="0" hangingPunct="1">
                        <a:lnSpc>
                          <a:spcPct val="100000"/>
                        </a:lnSpc>
                        <a:spcBef>
                          <a:spcPct val="50000"/>
                        </a:spcBef>
                        <a:spcAft>
                          <a:spcPct val="0"/>
                        </a:spcAft>
                        <a:buClr>
                          <a:srgbClr val="828778"/>
                        </a:buClr>
                        <a:buSzPct val="75000"/>
                        <a:buFont typeface="Wingdings" pitchFamily="2" charset="2"/>
                        <a:buNone/>
                        <a:tabLst/>
                      </a:pPr>
                      <a:r>
                        <a:rPr kumimoji="0" lang="en-US" sz="1400" b="1" i="0" u="none" strike="noStrike" cap="none" normalizeH="0" baseline="0" dirty="0">
                          <a:ln>
                            <a:noFill/>
                          </a:ln>
                          <a:solidFill>
                            <a:schemeClr val="bg1"/>
                          </a:solidFill>
                          <a:effectLst/>
                          <a:latin typeface="+mn-lt"/>
                          <a:cs typeface="Arial" pitchFamily="34" charset="0"/>
                        </a:rPr>
                        <a:t>Focus</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90C0"/>
                    </a:solidFill>
                  </a:tcPr>
                </a:tc>
                <a:tc>
                  <a:txBody>
                    <a:bodyPr/>
                    <a:lstStyle/>
                    <a:p>
                      <a:pPr marL="0" marR="0" lvl="0" indent="0" algn="ctr" defTabSz="914400" rtl="0" eaLnBrk="1" fontAlgn="base" latinLnBrk="0" hangingPunct="1">
                        <a:lnSpc>
                          <a:spcPct val="100000"/>
                        </a:lnSpc>
                        <a:spcBef>
                          <a:spcPct val="50000"/>
                        </a:spcBef>
                        <a:spcAft>
                          <a:spcPct val="0"/>
                        </a:spcAft>
                        <a:buClr>
                          <a:srgbClr val="828778"/>
                        </a:buClr>
                        <a:buSzPct val="75000"/>
                        <a:buFont typeface="Wingdings" pitchFamily="2" charset="2"/>
                        <a:buNone/>
                        <a:tabLst/>
                      </a:pPr>
                      <a:r>
                        <a:rPr kumimoji="0" lang="en-US" sz="1400" b="1" i="0" u="none" strike="noStrike" cap="none" normalizeH="0" baseline="0" dirty="0">
                          <a:ln>
                            <a:noFill/>
                          </a:ln>
                          <a:solidFill>
                            <a:schemeClr val="bg1"/>
                          </a:solidFill>
                          <a:effectLst/>
                          <a:latin typeface="+mn-lt"/>
                          <a:cs typeface="Arial" pitchFamily="34" charset="0"/>
                        </a:rPr>
                        <a:t>Area</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90C0"/>
                    </a:solidFill>
                  </a:tcPr>
                </a:tc>
                <a:tc>
                  <a:txBody>
                    <a:bodyPr/>
                    <a:lstStyle/>
                    <a:p>
                      <a:pPr marL="0" marR="0" lvl="0" indent="0" algn="ctr" defTabSz="914400" rtl="0" eaLnBrk="1" fontAlgn="base" latinLnBrk="0" hangingPunct="1">
                        <a:lnSpc>
                          <a:spcPct val="100000"/>
                        </a:lnSpc>
                        <a:spcBef>
                          <a:spcPct val="50000"/>
                        </a:spcBef>
                        <a:spcAft>
                          <a:spcPct val="0"/>
                        </a:spcAft>
                        <a:buClr>
                          <a:srgbClr val="828778"/>
                        </a:buClr>
                        <a:buSzPct val="75000"/>
                        <a:buFont typeface="Wingdings" pitchFamily="2" charset="2"/>
                        <a:buNone/>
                        <a:tabLst/>
                      </a:pPr>
                      <a:r>
                        <a:rPr kumimoji="0" lang="en-US" sz="1400" b="1" i="0" u="none" strike="noStrike" cap="none" normalizeH="0" baseline="0" dirty="0">
                          <a:ln>
                            <a:noFill/>
                          </a:ln>
                          <a:solidFill>
                            <a:schemeClr val="bg1"/>
                          </a:solidFill>
                          <a:effectLst/>
                          <a:latin typeface="+mn-lt"/>
                          <a:cs typeface="Arial" pitchFamily="34" charset="0"/>
                        </a:rPr>
                        <a:t>RAG</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90C0"/>
                    </a:solidFill>
                  </a:tcPr>
                </a:tc>
                <a:tc>
                  <a:txBody>
                    <a:bodyPr/>
                    <a:lstStyle/>
                    <a:p>
                      <a:pPr marL="0" marR="0" lvl="0" indent="0" algn="ctr" defTabSz="914400" rtl="0" eaLnBrk="1" fontAlgn="base" latinLnBrk="0" hangingPunct="1">
                        <a:lnSpc>
                          <a:spcPct val="100000"/>
                        </a:lnSpc>
                        <a:spcBef>
                          <a:spcPct val="50000"/>
                        </a:spcBef>
                        <a:spcAft>
                          <a:spcPct val="0"/>
                        </a:spcAft>
                        <a:buClr>
                          <a:srgbClr val="828778"/>
                        </a:buClr>
                        <a:buSzPct val="75000"/>
                        <a:buFont typeface="Wingdings" pitchFamily="2" charset="2"/>
                        <a:buNone/>
                        <a:tabLst/>
                      </a:pPr>
                      <a:r>
                        <a:rPr kumimoji="0" lang="en-US" sz="1400" b="1" i="0" u="none" strike="noStrike" cap="none" normalizeH="0" baseline="0" dirty="0">
                          <a:ln>
                            <a:noFill/>
                          </a:ln>
                          <a:solidFill>
                            <a:schemeClr val="bg1"/>
                          </a:solidFill>
                          <a:effectLst/>
                          <a:latin typeface="+mn-lt"/>
                          <a:cs typeface="Arial" pitchFamily="34" charset="0"/>
                        </a:rPr>
                        <a:t>Area</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90C0"/>
                    </a:solidFill>
                  </a:tcPr>
                </a:tc>
                <a:tc>
                  <a:txBody>
                    <a:bodyPr/>
                    <a:lstStyle/>
                    <a:p>
                      <a:pPr marL="0" marR="0" lvl="0" indent="0" algn="ctr" defTabSz="914400" rtl="0" eaLnBrk="1" fontAlgn="base" latinLnBrk="0" hangingPunct="1">
                        <a:lnSpc>
                          <a:spcPct val="100000"/>
                        </a:lnSpc>
                        <a:spcBef>
                          <a:spcPct val="50000"/>
                        </a:spcBef>
                        <a:spcAft>
                          <a:spcPct val="0"/>
                        </a:spcAft>
                        <a:buClr>
                          <a:srgbClr val="828778"/>
                        </a:buClr>
                        <a:buSzPct val="75000"/>
                        <a:buFont typeface="Wingdings" pitchFamily="2" charset="2"/>
                        <a:buNone/>
                        <a:tabLst/>
                      </a:pPr>
                      <a:r>
                        <a:rPr kumimoji="0" lang="en-US" sz="1400" b="1" i="0" u="none" strike="noStrike" cap="none" normalizeH="0" baseline="0" dirty="0">
                          <a:ln>
                            <a:noFill/>
                          </a:ln>
                          <a:solidFill>
                            <a:schemeClr val="bg1"/>
                          </a:solidFill>
                          <a:effectLst/>
                          <a:latin typeface="+mn-lt"/>
                          <a:cs typeface="Arial" pitchFamily="34" charset="0"/>
                        </a:rPr>
                        <a:t>RAG</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90C0"/>
                    </a:solidFill>
                  </a:tcPr>
                </a:tc>
                <a:extLst>
                  <a:ext uri="{0D108BD9-81ED-4DB2-BD59-A6C34878D82A}">
                    <a16:rowId xmlns:a16="http://schemas.microsoft.com/office/drawing/2014/main" val="10000"/>
                  </a:ext>
                </a:extLst>
              </a:tr>
              <a:tr h="189485">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mn-lt"/>
                          <a:cs typeface="Arial" pitchFamily="34" charset="0"/>
                        </a:rPr>
                        <a:t>Outcome:</a:t>
                      </a:r>
                      <a:r>
                        <a:rPr lang="en-GB" sz="1400" b="1" baseline="0" dirty="0">
                          <a:solidFill>
                            <a:schemeClr val="tx1"/>
                          </a:solidFill>
                          <a:latin typeface="+mn-lt"/>
                          <a:cs typeface="Arial" pitchFamily="34" charset="0"/>
                        </a:rPr>
                        <a:t> </a:t>
                      </a:r>
                      <a:r>
                        <a:rPr lang="en-GB" sz="1400" b="0" baseline="0" dirty="0">
                          <a:solidFill>
                            <a:schemeClr val="tx1"/>
                          </a:solidFill>
                          <a:latin typeface="+mn-lt"/>
                          <a:cs typeface="Arial" pitchFamily="34" charset="0"/>
                        </a:rPr>
                        <a:t>A workforce that is resilient and agile</a:t>
                      </a:r>
                      <a:endParaRPr lang="en-GB" sz="1400" b="0" dirty="0">
                        <a:solidFill>
                          <a:schemeClr val="tx1"/>
                        </a:solidFill>
                        <a:latin typeface="+mn-lt"/>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mn-lt"/>
                          <a:cs typeface="Arial" pitchFamily="34" charset="0"/>
                        </a:rPr>
                        <a:t>Legacy: </a:t>
                      </a:r>
                      <a:r>
                        <a:rPr lang="en-GB" sz="1400" b="0" dirty="0">
                          <a:solidFill>
                            <a:schemeClr val="tx1"/>
                          </a:solidFill>
                          <a:latin typeface="+mn-lt"/>
                          <a:cs typeface="Arial" pitchFamily="34" charset="0"/>
                        </a:rPr>
                        <a:t>Creation of intelligence driven, locally led dynamic workforce planning </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mn-lt"/>
                          <a:cs typeface="Arial" pitchFamily="34" charset="0"/>
                        </a:rPr>
                        <a:t>Impact: </a:t>
                      </a:r>
                      <a:r>
                        <a:rPr lang="en-GB" sz="1400" b="0" dirty="0">
                          <a:solidFill>
                            <a:schemeClr val="tx1"/>
                          </a:solidFill>
                          <a:latin typeface="+mn-lt"/>
                          <a:cs typeface="Arial" pitchFamily="34" charset="0"/>
                        </a:rPr>
                        <a:t>Attraction</a:t>
                      </a:r>
                      <a:r>
                        <a:rPr lang="en-GB" sz="1400" b="0" baseline="0" dirty="0">
                          <a:solidFill>
                            <a:schemeClr val="tx1"/>
                          </a:solidFill>
                          <a:latin typeface="+mn-lt"/>
                          <a:cs typeface="Arial" pitchFamily="34" charset="0"/>
                        </a:rPr>
                        <a:t> of the best talent by working collaboratively including with universities and colleges and pan-London groups</a:t>
                      </a:r>
                      <a:endParaRPr lang="en-GB" sz="1400" b="0" dirty="0">
                        <a:solidFill>
                          <a:schemeClr val="tx1"/>
                        </a:solidFill>
                        <a:latin typeface="+mn-lt"/>
                        <a:cs typeface="Arial" pitchFamily="34" charset="0"/>
                      </a:endParaRP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rgbClr val="828778"/>
                        </a:buClr>
                        <a:buSzPct val="75000"/>
                        <a:buFont typeface="Wingdings" pitchFamily="2" charset="2"/>
                        <a:buNone/>
                        <a:tabLst/>
                      </a:pPr>
                      <a:r>
                        <a:rPr kumimoji="0" lang="en-US" sz="1400" b="1" i="0" u="none" strike="noStrike" cap="none" normalizeH="0" baseline="0" dirty="0">
                          <a:ln>
                            <a:noFill/>
                          </a:ln>
                          <a:solidFill>
                            <a:schemeClr val="tx1"/>
                          </a:solidFill>
                          <a:effectLst/>
                          <a:latin typeface="+mn-lt"/>
                          <a:cs typeface="Arial" pitchFamily="34" charset="0"/>
                        </a:rPr>
                        <a:t>Are we on track to deliver?</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GB" sz="1400" dirty="0">
                        <a:latin typeface="+mn-lt"/>
                      </a:endParaRP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50000"/>
                        </a:spcBef>
                        <a:spcAft>
                          <a:spcPct val="0"/>
                        </a:spcAft>
                        <a:buClr>
                          <a:srgbClr val="828778"/>
                        </a:buClr>
                        <a:buSzPct val="75000"/>
                        <a:buFont typeface="Wingdings" pitchFamily="2" charset="2"/>
                        <a:buNone/>
                        <a:tabLst/>
                      </a:pPr>
                      <a:r>
                        <a:rPr kumimoji="0" lang="en-US" sz="1400" b="1" i="0" u="none" strike="noStrike" cap="none" normalizeH="0" baseline="0" dirty="0">
                          <a:ln>
                            <a:noFill/>
                          </a:ln>
                          <a:solidFill>
                            <a:schemeClr val="tx1"/>
                          </a:solidFill>
                          <a:effectLst/>
                          <a:latin typeface="+mn-lt"/>
                          <a:cs typeface="Arial" pitchFamily="34" charset="0"/>
                        </a:rPr>
                        <a:t>Resources in place</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GB" sz="1400" dirty="0">
                        <a:latin typeface="+mn-lt"/>
                      </a:endParaRP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1"/>
                  </a:ext>
                </a:extLst>
              </a:tr>
              <a:tr h="189485">
                <a:tc vMerge="1">
                  <a:txBody>
                    <a:bodyPr/>
                    <a:lstStyle/>
                    <a:p>
                      <a:pPr marL="0" marR="0" lvl="0" indent="0" algn="ctr" defTabSz="914400" rtl="0" eaLnBrk="1" fontAlgn="base" latinLnBrk="0" hangingPunct="1">
                        <a:lnSpc>
                          <a:spcPct val="100000"/>
                        </a:lnSpc>
                        <a:spcBef>
                          <a:spcPct val="50000"/>
                        </a:spcBef>
                        <a:spcAft>
                          <a:spcPct val="0"/>
                        </a:spcAft>
                        <a:buClr>
                          <a:srgbClr val="828778"/>
                        </a:buClr>
                        <a:buSzPct val="75000"/>
                        <a:buFont typeface="Wingdings" pitchFamily="2" charset="2"/>
                        <a:buNone/>
                        <a:tabLst/>
                      </a:pPr>
                      <a:endParaRPr kumimoji="0" lang="en-US" sz="1000" b="1" i="0" u="none" strike="noStrike" cap="none" normalizeH="0" baseline="0" dirty="0">
                        <a:ln>
                          <a:noFill/>
                        </a:ln>
                        <a:solidFill>
                          <a:schemeClr val="tx1"/>
                        </a:solidFill>
                        <a:effectLst/>
                        <a:latin typeface="Arial" pitchFamily="34" charset="0"/>
                        <a:cs typeface="Arial" pitchFamily="34" charset="0"/>
                      </a:endParaRP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rgbClr val="828778"/>
                        </a:buClr>
                        <a:buSzPct val="75000"/>
                        <a:buFont typeface="Wingdings" pitchFamily="2" charset="2"/>
                        <a:buNone/>
                        <a:tabLst/>
                      </a:pPr>
                      <a:r>
                        <a:rPr kumimoji="0" lang="en-US" sz="1400" b="1" i="0" u="none" strike="noStrike" cap="none" normalizeH="0" baseline="0" dirty="0">
                          <a:ln>
                            <a:noFill/>
                          </a:ln>
                          <a:solidFill>
                            <a:schemeClr val="tx1"/>
                          </a:solidFill>
                          <a:effectLst/>
                          <a:latin typeface="+mn-lt"/>
                          <a:cs typeface="Arial" pitchFamily="34" charset="0"/>
                        </a:rPr>
                        <a:t>Risks</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GB" sz="1400" dirty="0">
                        <a:latin typeface="+mn-lt"/>
                      </a:endParaRP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50000"/>
                        </a:spcBef>
                        <a:spcAft>
                          <a:spcPct val="0"/>
                        </a:spcAft>
                        <a:buClr>
                          <a:srgbClr val="828778"/>
                        </a:buClr>
                        <a:buSzPct val="75000"/>
                        <a:buFont typeface="Wingdings" pitchFamily="2" charset="2"/>
                        <a:buNone/>
                        <a:tabLst/>
                      </a:pPr>
                      <a:r>
                        <a:rPr kumimoji="0" lang="en-US" sz="1400" b="1" i="0" u="none" strike="noStrike" cap="none" normalizeH="0" baseline="0" dirty="0">
                          <a:ln>
                            <a:noFill/>
                          </a:ln>
                          <a:solidFill>
                            <a:schemeClr val="tx1"/>
                          </a:solidFill>
                          <a:effectLst/>
                          <a:latin typeface="+mn-lt"/>
                          <a:cs typeface="Arial" pitchFamily="34" charset="0"/>
                        </a:rPr>
                        <a:t>Governance in place</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GB" sz="1400" dirty="0">
                        <a:latin typeface="+mn-lt"/>
                      </a:endParaRP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extLst>
                  <a:ext uri="{0D108BD9-81ED-4DB2-BD59-A6C34878D82A}">
                    <a16:rowId xmlns:a16="http://schemas.microsoft.com/office/drawing/2014/main" val="10002"/>
                  </a:ext>
                </a:extLst>
              </a:tr>
            </a:tbl>
          </a:graphicData>
        </a:graphic>
      </p:graphicFrame>
      <p:graphicFrame>
        <p:nvGraphicFramePr>
          <p:cNvPr id="14" name="Table 13"/>
          <p:cNvGraphicFramePr>
            <a:graphicFrameLocks noGrp="1"/>
          </p:cNvGraphicFramePr>
          <p:nvPr>
            <p:extLst/>
          </p:nvPr>
        </p:nvGraphicFramePr>
        <p:xfrm>
          <a:off x="6528048" y="2826825"/>
          <a:ext cx="5472608" cy="2747626"/>
        </p:xfrm>
        <a:graphic>
          <a:graphicData uri="http://schemas.openxmlformats.org/drawingml/2006/table">
            <a:tbl>
              <a:tblPr firstRow="1" bandRow="1" bandCol="1"/>
              <a:tblGrid>
                <a:gridCol w="5472608">
                  <a:extLst>
                    <a:ext uri="{9D8B030D-6E8A-4147-A177-3AD203B41FA5}">
                      <a16:colId xmlns:a16="http://schemas.microsoft.com/office/drawing/2014/main" val="20000"/>
                    </a:ext>
                  </a:extLst>
                </a:gridCol>
              </a:tblGrid>
              <a:tr h="401336">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defTabSz="914400">
                        <a:spcBef>
                          <a:spcPts val="300"/>
                        </a:spcBef>
                      </a:pPr>
                      <a:r>
                        <a:rPr lang="en-GB" sz="1400" b="1" dirty="0">
                          <a:solidFill>
                            <a:schemeClr val="bg1"/>
                          </a:solidFill>
                          <a:latin typeface="+mn-lt"/>
                          <a:cs typeface="Arial" pitchFamily="34" charset="0"/>
                        </a:rPr>
                        <a:t>What comes next</a:t>
                      </a:r>
                      <a:endParaRPr lang="en-GB" sz="1050" b="0" i="1" dirty="0">
                        <a:solidFill>
                          <a:schemeClr val="bg1"/>
                        </a:solidFill>
                        <a:latin typeface="+mn-lt"/>
                        <a:cs typeface="Arial" pitchFamily="34" charset="0"/>
                      </a:endParaRPr>
                    </a:p>
                  </a:txBody>
                  <a:tcPr marL="65314" marR="65314" marT="30145" marB="30145">
                    <a:lnL w="6350" cap="flat" cmpd="sng" algn="ctr">
                      <a:noFill/>
                      <a:prstDash val="solid"/>
                      <a:miter lim="800000"/>
                    </a:lnL>
                    <a:lnR w="6350" cap="flat" cmpd="sng" algn="ctr">
                      <a:noFill/>
                      <a:prstDash val="solid"/>
                      <a:miter lim="800000"/>
                      <a:headEnd type="none" w="med" len="med"/>
                      <a:tailEnd type="none" w="med" len="med"/>
                    </a:lnR>
                    <a:lnT w="6350" cap="flat" cmpd="sng" algn="ctr">
                      <a:noFill/>
                      <a:prstDash val="solid"/>
                      <a:miter lim="800000"/>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90C0"/>
                    </a:solidFill>
                  </a:tcPr>
                </a:tc>
                <a:extLst>
                  <a:ext uri="{0D108BD9-81ED-4DB2-BD59-A6C34878D82A}">
                    <a16:rowId xmlns:a16="http://schemas.microsoft.com/office/drawing/2014/main" val="10000"/>
                  </a:ext>
                </a:extLst>
              </a:tr>
              <a:tr h="2216805">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Ongoing retention of vaccination staff including those stood down from Phase 3 vaccination programme </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NWL Academy – (pending successful bid) detailed plans to be developed and appointment of the Academy co-ordinator</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Apprenticeship approach for NWL developed and agreed across Trusts</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Staff Retention project – bid to secure funding for a 1-year programme designing and implementing retention strategies across NWL – diagnostic phase in Q4</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Establish governance to ensure partnership working is aligned across initiatives</a:t>
                      </a:r>
                    </a:p>
                  </a:txBody>
                  <a:tcPr marL="65314" marR="65314" marT="30145" marB="3014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15" name="Table 14">
            <a:extLst>
              <a:ext uri="{FF2B5EF4-FFF2-40B4-BE49-F238E27FC236}">
                <a16:creationId xmlns:a16="http://schemas.microsoft.com/office/drawing/2014/main" id="{F9BDFF6E-784E-46FE-8F03-8224205FF4AC}"/>
              </a:ext>
            </a:extLst>
          </p:cNvPr>
          <p:cNvGraphicFramePr>
            <a:graphicFrameLocks noGrp="1"/>
          </p:cNvGraphicFramePr>
          <p:nvPr>
            <p:extLst/>
          </p:nvPr>
        </p:nvGraphicFramePr>
        <p:xfrm>
          <a:off x="191344" y="2826823"/>
          <a:ext cx="6048672" cy="2747627"/>
        </p:xfrm>
        <a:graphic>
          <a:graphicData uri="http://schemas.openxmlformats.org/drawingml/2006/table">
            <a:tbl>
              <a:tblPr firstRow="1" bandRow="1" bandCol="1">
                <a:tableStyleId>{69012ECD-51FC-41F1-AA8D-1B2483CD663E}</a:tableStyleId>
              </a:tblPr>
              <a:tblGrid>
                <a:gridCol w="6048672">
                  <a:extLst>
                    <a:ext uri="{9D8B030D-6E8A-4147-A177-3AD203B41FA5}">
                      <a16:colId xmlns:a16="http://schemas.microsoft.com/office/drawing/2014/main" val="20000"/>
                    </a:ext>
                  </a:extLst>
                </a:gridCol>
              </a:tblGrid>
              <a:tr h="405250">
                <a:tc>
                  <a:txBody>
                    <a:bodyPr/>
                    <a:lstStyle/>
                    <a:p>
                      <a:pPr>
                        <a:spcBef>
                          <a:spcPts val="300"/>
                        </a:spcBef>
                      </a:pPr>
                      <a:r>
                        <a:rPr lang="en-GB" sz="1400" dirty="0">
                          <a:solidFill>
                            <a:schemeClr val="bg1"/>
                          </a:solidFill>
                          <a:latin typeface="+mn-lt"/>
                          <a:cs typeface="Arial" pitchFamily="34" charset="0"/>
                        </a:rPr>
                        <a:t>What has been achieved so far</a:t>
                      </a:r>
                    </a:p>
                  </a:txBody>
                  <a:tcPr marL="65314" marR="65314" marT="30145" marB="3014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90C0"/>
                    </a:solidFill>
                  </a:tcPr>
                </a:tc>
                <a:extLst>
                  <a:ext uri="{0D108BD9-81ED-4DB2-BD59-A6C34878D82A}">
                    <a16:rowId xmlns:a16="http://schemas.microsoft.com/office/drawing/2014/main" val="10000"/>
                  </a:ext>
                </a:extLst>
              </a:tr>
              <a:tr h="2342377">
                <a:tc>
                  <a:txBody>
                    <a:bodyPr/>
                    <a:lstStyle/>
                    <a:p>
                      <a:pPr marL="179388" lvl="0" indent="-179388">
                        <a:buFont typeface="Arial" panose="020B0604020202020204" pitchFamily="34" charset="0"/>
                        <a:buChar char="•"/>
                      </a:pPr>
                      <a:r>
                        <a:rPr kumimoji="0" lang="en-GB" sz="1400" b="1" i="0" u="none" strike="noStrike" kern="1200" cap="none" spc="0" normalizeH="0" baseline="0" dirty="0">
                          <a:ln>
                            <a:noFill/>
                          </a:ln>
                          <a:solidFill>
                            <a:prstClr val="black"/>
                          </a:solidFill>
                          <a:effectLst/>
                          <a:uLnTx/>
                          <a:uFillTx/>
                          <a:latin typeface="+mn-lt"/>
                          <a:ea typeface="+mn-ea"/>
                          <a:cs typeface="Arial" panose="020B0604020202020204" pitchFamily="34" charset="0"/>
                        </a:rPr>
                        <a:t>Appointment of Grow senior programme manager – </a:t>
                      </a:r>
                      <a:r>
                        <a:rPr kumimoji="0" lang="en-GB" sz="1400" b="0" i="0" u="none" strike="noStrike" kern="1200" cap="none" spc="0" normalizeH="0" baseline="0" dirty="0">
                          <a:ln>
                            <a:noFill/>
                          </a:ln>
                          <a:solidFill>
                            <a:prstClr val="black"/>
                          </a:solidFill>
                          <a:effectLst/>
                          <a:uLnTx/>
                          <a:uFillTx/>
                          <a:latin typeface="+mn-lt"/>
                          <a:ea typeface="+mn-ea"/>
                          <a:cs typeface="Arial" panose="020B0604020202020204" pitchFamily="34" charset="0"/>
                        </a:rPr>
                        <a:t>ensuring plans are developed and delivered </a:t>
                      </a:r>
                      <a:endParaRPr kumimoji="0" lang="en-GB" sz="1400" b="1" i="0" u="none" strike="noStrike" kern="1200" cap="none" spc="0" normalizeH="0" baseline="0" dirty="0">
                        <a:ln>
                          <a:noFill/>
                        </a:ln>
                        <a:solidFill>
                          <a:prstClr val="black"/>
                        </a:solidFill>
                        <a:effectLst/>
                        <a:uLnTx/>
                        <a:uFillTx/>
                        <a:latin typeface="+mn-lt"/>
                        <a:ea typeface="+mn-ea"/>
                        <a:cs typeface="Arial" panose="020B0604020202020204" pitchFamily="34" charset="0"/>
                      </a:endParaRPr>
                    </a:p>
                    <a:p>
                      <a:pPr marL="179388" lvl="0" indent="-179388">
                        <a:buFont typeface="Arial" panose="020B0604020202020204" pitchFamily="34" charset="0"/>
                        <a:buChar char="•"/>
                      </a:pPr>
                      <a:r>
                        <a:rPr kumimoji="0" lang="en-GB" sz="1400" b="1" i="0" u="none" strike="noStrike" kern="1200" cap="none" spc="0" normalizeH="0" baseline="0" dirty="0">
                          <a:ln>
                            <a:noFill/>
                          </a:ln>
                          <a:solidFill>
                            <a:prstClr val="black"/>
                          </a:solidFill>
                          <a:effectLst/>
                          <a:uLnTx/>
                          <a:uFillTx/>
                          <a:latin typeface="+mn-lt"/>
                          <a:ea typeface="+mn-ea"/>
                          <a:cs typeface="Arial" panose="020B0604020202020204" pitchFamily="34" charset="0"/>
                        </a:rPr>
                        <a:t>Vaccination to Vocation </a:t>
                      </a:r>
                      <a:r>
                        <a:rPr kumimoji="0" lang="en-GB" sz="1400" b="0" i="0" u="none" strike="noStrike" kern="1200" cap="none" spc="0" normalizeH="0" baseline="0" dirty="0">
                          <a:ln>
                            <a:noFill/>
                          </a:ln>
                          <a:solidFill>
                            <a:prstClr val="black"/>
                          </a:solidFill>
                          <a:effectLst/>
                          <a:uLnTx/>
                          <a:uFillTx/>
                          <a:latin typeface="+mn-lt"/>
                          <a:ea typeface="+mn-ea"/>
                          <a:cs typeface="Arial" panose="020B0604020202020204" pitchFamily="34" charset="0"/>
                        </a:rPr>
                        <a:t>– retention programme in place and moving staff into permanent health and care roles across ICS; 40% of all staff from Vaccination hubs to be placed in roles</a:t>
                      </a:r>
                    </a:p>
                    <a:p>
                      <a:pPr marL="179388" lvl="0" indent="-179388">
                        <a:buFont typeface="Arial" panose="020B0604020202020204" pitchFamily="34" charset="0"/>
                        <a:buChar char="•"/>
                      </a:pPr>
                      <a:r>
                        <a:rPr kumimoji="0" lang="en-GB" sz="1400" b="1" i="0" u="none" strike="noStrike" kern="1200" cap="none" spc="0" normalizeH="0" baseline="0" dirty="0">
                          <a:ln>
                            <a:noFill/>
                          </a:ln>
                          <a:solidFill>
                            <a:prstClr val="black"/>
                          </a:solidFill>
                          <a:effectLst/>
                          <a:uLnTx/>
                          <a:uFillTx/>
                          <a:latin typeface="+mn-lt"/>
                          <a:ea typeface="+mn-ea"/>
                          <a:cs typeface="Arial" panose="020B0604020202020204" pitchFamily="34" charset="0"/>
                        </a:rPr>
                        <a:t>NWL Academy </a:t>
                      </a:r>
                      <a:r>
                        <a:rPr kumimoji="0" lang="en-GB" sz="1400" b="0" i="0" u="none" strike="noStrike" kern="1200" cap="none" spc="0" normalizeH="0" baseline="0" dirty="0">
                          <a:ln>
                            <a:noFill/>
                          </a:ln>
                          <a:solidFill>
                            <a:prstClr val="black"/>
                          </a:solidFill>
                          <a:effectLst/>
                          <a:uLnTx/>
                          <a:uFillTx/>
                          <a:latin typeface="+mn-lt"/>
                          <a:ea typeface="+mn-ea"/>
                          <a:cs typeface="Arial" panose="020B0604020202020204" pitchFamily="34" charset="0"/>
                        </a:rPr>
                        <a:t>– a partnership approach ensured a strong bid for GLA funding supporting the NWL health academy was submitted for £250k over 2-years</a:t>
                      </a:r>
                    </a:p>
                    <a:p>
                      <a:pPr marL="179388" lvl="0" indent="-179388">
                        <a:buFont typeface="Arial" panose="020B0604020202020204" pitchFamily="34" charset="0"/>
                        <a:buChar char="•"/>
                      </a:pPr>
                      <a:endParaRPr kumimoji="0" lang="en-GB" sz="1400" b="0" i="0" u="none" strike="noStrike" kern="1200" cap="none" spc="0" normalizeH="0" baseline="0" dirty="0">
                        <a:ln>
                          <a:noFill/>
                        </a:ln>
                        <a:solidFill>
                          <a:prstClr val="black"/>
                        </a:solidFill>
                        <a:effectLst/>
                        <a:uLnTx/>
                        <a:uFillTx/>
                        <a:latin typeface="+mn-lt"/>
                        <a:ea typeface="+mn-ea"/>
                        <a:cs typeface="Arial" panose="020B0604020202020204" pitchFamily="34" charset="0"/>
                      </a:endParaRPr>
                    </a:p>
                    <a:p>
                      <a:pPr marL="179388" lvl="0" indent="-179388">
                        <a:buFont typeface="Arial" panose="020B0604020202020204" pitchFamily="34" charset="0"/>
                        <a:buChar char="•"/>
                      </a:pPr>
                      <a:endParaRPr kumimoji="0" lang="en-GB" sz="1400" b="0" i="0" u="none" strike="noStrike" kern="1200" cap="none" spc="0" normalizeH="0" baseline="0" dirty="0">
                        <a:ln>
                          <a:noFill/>
                        </a:ln>
                        <a:solidFill>
                          <a:prstClr val="black"/>
                        </a:solidFill>
                        <a:effectLst/>
                        <a:uLnTx/>
                        <a:uFillTx/>
                        <a:latin typeface="+mn-lt"/>
                        <a:ea typeface="+mn-ea"/>
                        <a:cs typeface="Arial" panose="020B0604020202020204" pitchFamily="34" charset="0"/>
                      </a:endParaRP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lang="en-GB" sz="1400" kern="1200" dirty="0">
                        <a:solidFill>
                          <a:schemeClr val="dk1"/>
                        </a:solidFill>
                        <a:effectLst/>
                        <a:latin typeface="+mn-lt"/>
                        <a:ea typeface="+mn-ea"/>
                        <a:cs typeface="Arial"/>
                      </a:endParaRPr>
                    </a:p>
                  </a:txBody>
                  <a:tcPr marL="65314" marR="65314" marT="30145" marB="3014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9239884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76F84FA-B8EB-462F-97BA-032CB76B4E3A}" type="slidenum">
              <a:rPr lang="en-GB" smtClean="0"/>
              <a:t>31</a:t>
            </a:fld>
            <a:endParaRPr lang="en-GB"/>
          </a:p>
        </p:txBody>
      </p:sp>
      <p:sp>
        <p:nvSpPr>
          <p:cNvPr id="4" name="Title 3"/>
          <p:cNvSpPr>
            <a:spLocks noGrp="1"/>
          </p:cNvSpPr>
          <p:nvPr>
            <p:ph type="title"/>
          </p:nvPr>
        </p:nvSpPr>
        <p:spPr/>
        <p:txBody>
          <a:bodyPr>
            <a:noAutofit/>
          </a:bodyPr>
          <a:lstStyle/>
          <a:p>
            <a:r>
              <a:rPr lang="en-GB" sz="3200" dirty="0"/>
              <a:t>TRANSFORM: We have the skills to deliver 21</a:t>
            </a:r>
            <a:r>
              <a:rPr lang="en-GB" sz="3200" baseline="30000" dirty="0"/>
              <a:t>st</a:t>
            </a:r>
            <a:r>
              <a:rPr lang="en-GB" sz="3200" dirty="0"/>
              <a:t> century care</a:t>
            </a:r>
          </a:p>
        </p:txBody>
      </p:sp>
      <p:graphicFrame>
        <p:nvGraphicFramePr>
          <p:cNvPr id="13" name="Group 164"/>
          <p:cNvGraphicFramePr>
            <a:graphicFrameLocks/>
          </p:cNvGraphicFramePr>
          <p:nvPr>
            <p:extLst/>
          </p:nvPr>
        </p:nvGraphicFramePr>
        <p:xfrm>
          <a:off x="191344" y="1394622"/>
          <a:ext cx="11811759" cy="1235612"/>
        </p:xfrm>
        <a:graphic>
          <a:graphicData uri="http://schemas.openxmlformats.org/drawingml/2006/table">
            <a:tbl>
              <a:tblPr/>
              <a:tblGrid>
                <a:gridCol w="6192688">
                  <a:extLst>
                    <a:ext uri="{9D8B030D-6E8A-4147-A177-3AD203B41FA5}">
                      <a16:colId xmlns:a16="http://schemas.microsoft.com/office/drawing/2014/main" val="3738031356"/>
                    </a:ext>
                  </a:extLst>
                </a:gridCol>
                <a:gridCol w="2448272">
                  <a:extLst>
                    <a:ext uri="{9D8B030D-6E8A-4147-A177-3AD203B41FA5}">
                      <a16:colId xmlns:a16="http://schemas.microsoft.com/office/drawing/2014/main" val="20000"/>
                    </a:ext>
                  </a:extLst>
                </a:gridCol>
                <a:gridCol w="576064">
                  <a:extLst>
                    <a:ext uri="{9D8B030D-6E8A-4147-A177-3AD203B41FA5}">
                      <a16:colId xmlns:a16="http://schemas.microsoft.com/office/drawing/2014/main" val="20002"/>
                    </a:ext>
                  </a:extLst>
                </a:gridCol>
                <a:gridCol w="2016224">
                  <a:extLst>
                    <a:ext uri="{9D8B030D-6E8A-4147-A177-3AD203B41FA5}">
                      <a16:colId xmlns:a16="http://schemas.microsoft.com/office/drawing/2014/main" val="20003"/>
                    </a:ext>
                  </a:extLst>
                </a:gridCol>
                <a:gridCol w="578511">
                  <a:extLst>
                    <a:ext uri="{9D8B030D-6E8A-4147-A177-3AD203B41FA5}">
                      <a16:colId xmlns:a16="http://schemas.microsoft.com/office/drawing/2014/main" val="20001"/>
                    </a:ext>
                  </a:extLst>
                </a:gridCol>
              </a:tblGrid>
              <a:tr h="125085">
                <a:tc>
                  <a:txBody>
                    <a:bodyPr/>
                    <a:lstStyle/>
                    <a:p>
                      <a:pPr marL="0" marR="0" lvl="0" indent="0" algn="ctr" defTabSz="914400" rtl="0" eaLnBrk="1" fontAlgn="base" latinLnBrk="0" hangingPunct="1">
                        <a:lnSpc>
                          <a:spcPct val="100000"/>
                        </a:lnSpc>
                        <a:spcBef>
                          <a:spcPct val="50000"/>
                        </a:spcBef>
                        <a:spcAft>
                          <a:spcPct val="0"/>
                        </a:spcAft>
                        <a:buClr>
                          <a:srgbClr val="828778"/>
                        </a:buClr>
                        <a:buSzPct val="75000"/>
                        <a:buFont typeface="Wingdings" pitchFamily="2" charset="2"/>
                        <a:buNone/>
                        <a:tabLst/>
                      </a:pPr>
                      <a:r>
                        <a:rPr kumimoji="0" lang="en-US" sz="1400" b="1" i="0" u="none" strike="noStrike" cap="none" normalizeH="0" baseline="0" dirty="0">
                          <a:ln>
                            <a:noFill/>
                          </a:ln>
                          <a:solidFill>
                            <a:schemeClr val="bg1"/>
                          </a:solidFill>
                          <a:effectLst/>
                          <a:latin typeface="+mn-lt"/>
                          <a:cs typeface="Arial" pitchFamily="34" charset="0"/>
                        </a:rPr>
                        <a:t>Focus</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90C0"/>
                    </a:solidFill>
                  </a:tcPr>
                </a:tc>
                <a:tc>
                  <a:txBody>
                    <a:bodyPr/>
                    <a:lstStyle/>
                    <a:p>
                      <a:pPr marL="0" marR="0" lvl="0" indent="0" algn="ctr" defTabSz="914400" rtl="0" eaLnBrk="1" fontAlgn="base" latinLnBrk="0" hangingPunct="1">
                        <a:lnSpc>
                          <a:spcPct val="100000"/>
                        </a:lnSpc>
                        <a:spcBef>
                          <a:spcPct val="50000"/>
                        </a:spcBef>
                        <a:spcAft>
                          <a:spcPct val="0"/>
                        </a:spcAft>
                        <a:buClr>
                          <a:srgbClr val="828778"/>
                        </a:buClr>
                        <a:buSzPct val="75000"/>
                        <a:buFont typeface="Wingdings" pitchFamily="2" charset="2"/>
                        <a:buNone/>
                        <a:tabLst/>
                      </a:pPr>
                      <a:r>
                        <a:rPr kumimoji="0" lang="en-US" sz="1400" b="1" i="0" u="none" strike="noStrike" cap="none" normalizeH="0" baseline="0" dirty="0">
                          <a:ln>
                            <a:noFill/>
                          </a:ln>
                          <a:solidFill>
                            <a:schemeClr val="bg1"/>
                          </a:solidFill>
                          <a:effectLst/>
                          <a:latin typeface="+mn-lt"/>
                          <a:cs typeface="Arial" pitchFamily="34" charset="0"/>
                        </a:rPr>
                        <a:t>Area</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90C0"/>
                    </a:solidFill>
                  </a:tcPr>
                </a:tc>
                <a:tc>
                  <a:txBody>
                    <a:bodyPr/>
                    <a:lstStyle/>
                    <a:p>
                      <a:pPr marL="0" marR="0" lvl="0" indent="0" algn="ctr" defTabSz="914400" rtl="0" eaLnBrk="1" fontAlgn="base" latinLnBrk="0" hangingPunct="1">
                        <a:lnSpc>
                          <a:spcPct val="100000"/>
                        </a:lnSpc>
                        <a:spcBef>
                          <a:spcPct val="50000"/>
                        </a:spcBef>
                        <a:spcAft>
                          <a:spcPct val="0"/>
                        </a:spcAft>
                        <a:buClr>
                          <a:srgbClr val="828778"/>
                        </a:buClr>
                        <a:buSzPct val="75000"/>
                        <a:buFont typeface="Wingdings" pitchFamily="2" charset="2"/>
                        <a:buNone/>
                        <a:tabLst/>
                      </a:pPr>
                      <a:r>
                        <a:rPr kumimoji="0" lang="en-US" sz="1400" b="1" i="0" u="none" strike="noStrike" cap="none" normalizeH="0" baseline="0" dirty="0">
                          <a:ln>
                            <a:noFill/>
                          </a:ln>
                          <a:solidFill>
                            <a:schemeClr val="bg1"/>
                          </a:solidFill>
                          <a:effectLst/>
                          <a:latin typeface="+mn-lt"/>
                          <a:cs typeface="Arial" pitchFamily="34" charset="0"/>
                        </a:rPr>
                        <a:t>RAG</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90C0"/>
                    </a:solidFill>
                  </a:tcPr>
                </a:tc>
                <a:tc>
                  <a:txBody>
                    <a:bodyPr/>
                    <a:lstStyle/>
                    <a:p>
                      <a:pPr marL="0" marR="0" lvl="0" indent="0" algn="ctr" defTabSz="914400" rtl="0" eaLnBrk="1" fontAlgn="base" latinLnBrk="0" hangingPunct="1">
                        <a:lnSpc>
                          <a:spcPct val="100000"/>
                        </a:lnSpc>
                        <a:spcBef>
                          <a:spcPct val="50000"/>
                        </a:spcBef>
                        <a:spcAft>
                          <a:spcPct val="0"/>
                        </a:spcAft>
                        <a:buClr>
                          <a:srgbClr val="828778"/>
                        </a:buClr>
                        <a:buSzPct val="75000"/>
                        <a:buFont typeface="Wingdings" pitchFamily="2" charset="2"/>
                        <a:buNone/>
                        <a:tabLst/>
                      </a:pPr>
                      <a:r>
                        <a:rPr kumimoji="0" lang="en-US" sz="1400" b="1" i="0" u="none" strike="noStrike" cap="none" normalizeH="0" baseline="0" dirty="0">
                          <a:ln>
                            <a:noFill/>
                          </a:ln>
                          <a:solidFill>
                            <a:schemeClr val="bg1"/>
                          </a:solidFill>
                          <a:effectLst/>
                          <a:latin typeface="+mn-lt"/>
                          <a:cs typeface="Arial" pitchFamily="34" charset="0"/>
                        </a:rPr>
                        <a:t>Area</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90C0"/>
                    </a:solidFill>
                  </a:tcPr>
                </a:tc>
                <a:tc>
                  <a:txBody>
                    <a:bodyPr/>
                    <a:lstStyle/>
                    <a:p>
                      <a:pPr marL="0" marR="0" lvl="0" indent="0" algn="ctr" defTabSz="914400" rtl="0" eaLnBrk="1" fontAlgn="base" latinLnBrk="0" hangingPunct="1">
                        <a:lnSpc>
                          <a:spcPct val="100000"/>
                        </a:lnSpc>
                        <a:spcBef>
                          <a:spcPct val="50000"/>
                        </a:spcBef>
                        <a:spcAft>
                          <a:spcPct val="0"/>
                        </a:spcAft>
                        <a:buClr>
                          <a:srgbClr val="828778"/>
                        </a:buClr>
                        <a:buSzPct val="75000"/>
                        <a:buFont typeface="Wingdings" pitchFamily="2" charset="2"/>
                        <a:buNone/>
                        <a:tabLst/>
                      </a:pPr>
                      <a:r>
                        <a:rPr kumimoji="0" lang="en-US" sz="1400" b="1" i="0" u="none" strike="noStrike" cap="none" normalizeH="0" baseline="0" dirty="0">
                          <a:ln>
                            <a:noFill/>
                          </a:ln>
                          <a:solidFill>
                            <a:schemeClr val="bg1"/>
                          </a:solidFill>
                          <a:effectLst/>
                          <a:latin typeface="+mn-lt"/>
                          <a:cs typeface="Arial" pitchFamily="34" charset="0"/>
                        </a:rPr>
                        <a:t>RAG</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90C0"/>
                    </a:solidFill>
                  </a:tcPr>
                </a:tc>
                <a:extLst>
                  <a:ext uri="{0D108BD9-81ED-4DB2-BD59-A6C34878D82A}">
                    <a16:rowId xmlns:a16="http://schemas.microsoft.com/office/drawing/2014/main" val="10000"/>
                  </a:ext>
                </a:extLst>
              </a:tr>
              <a:tr h="189485">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mn-lt"/>
                          <a:cs typeface="Arial" pitchFamily="34" charset="0"/>
                        </a:rPr>
                        <a:t>Outcome: </a:t>
                      </a:r>
                      <a:r>
                        <a:rPr lang="en-GB" sz="1400" b="0" dirty="0">
                          <a:solidFill>
                            <a:schemeClr val="tx1"/>
                          </a:solidFill>
                          <a:latin typeface="+mn-lt"/>
                          <a:cs typeface="Arial" pitchFamily="34" charset="0"/>
                        </a:rPr>
                        <a:t>A workforce</a:t>
                      </a:r>
                      <a:r>
                        <a:rPr lang="en-GB" sz="1400" b="0" baseline="0" dirty="0">
                          <a:solidFill>
                            <a:schemeClr val="tx1"/>
                          </a:solidFill>
                          <a:latin typeface="+mn-lt"/>
                          <a:cs typeface="Arial" pitchFamily="34" charset="0"/>
                        </a:rPr>
                        <a:t> equipped with skills and structures to deliver new clinical models</a:t>
                      </a:r>
                      <a:endParaRPr lang="en-GB" sz="1400" b="0" dirty="0">
                        <a:solidFill>
                          <a:schemeClr val="tx1"/>
                        </a:solidFill>
                        <a:latin typeface="+mn-lt"/>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mn-lt"/>
                          <a:cs typeface="Arial" pitchFamily="34" charset="0"/>
                        </a:rPr>
                        <a:t>Legacy:</a:t>
                      </a:r>
                      <a:r>
                        <a:rPr lang="en-GB" sz="1400" b="1" baseline="0" dirty="0">
                          <a:solidFill>
                            <a:schemeClr val="tx1"/>
                          </a:solidFill>
                          <a:latin typeface="+mn-lt"/>
                          <a:cs typeface="Arial" pitchFamily="34" charset="0"/>
                        </a:rPr>
                        <a:t> </a:t>
                      </a:r>
                      <a:r>
                        <a:rPr lang="en-GB" sz="1400" b="0" baseline="0" dirty="0">
                          <a:solidFill>
                            <a:schemeClr val="tx1"/>
                          </a:solidFill>
                          <a:latin typeface="+mn-lt"/>
                          <a:cs typeface="Arial" pitchFamily="34" charset="0"/>
                        </a:rPr>
                        <a:t>An agile workforce using new technologies to deliver outstanding care </a:t>
                      </a:r>
                    </a:p>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mn-lt"/>
                          <a:cs typeface="Arial" pitchFamily="34" charset="0"/>
                        </a:rPr>
                        <a:t>Impact: </a:t>
                      </a:r>
                      <a:r>
                        <a:rPr lang="en-GB" sz="1400" b="0" baseline="0" dirty="0">
                          <a:solidFill>
                            <a:schemeClr val="tx1"/>
                          </a:solidFill>
                          <a:latin typeface="+mn-lt"/>
                          <a:cs typeface="Arial" pitchFamily="34" charset="0"/>
                        </a:rPr>
                        <a:t>New roles and new ways of working supporting new models of care</a:t>
                      </a:r>
                      <a:endParaRPr lang="en-GB" sz="1400" b="0" dirty="0">
                        <a:solidFill>
                          <a:schemeClr val="tx1"/>
                        </a:solidFill>
                        <a:latin typeface="+mn-lt"/>
                        <a:cs typeface="Arial" pitchFamily="34" charset="0"/>
                      </a:endParaRP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rgbClr val="828778"/>
                        </a:buClr>
                        <a:buSzPct val="75000"/>
                        <a:buFont typeface="Wingdings" pitchFamily="2" charset="2"/>
                        <a:buNone/>
                        <a:tabLst/>
                      </a:pPr>
                      <a:r>
                        <a:rPr kumimoji="0" lang="en-US" sz="1400" b="1" i="0" u="none" strike="noStrike" cap="none" normalizeH="0" baseline="0" dirty="0">
                          <a:ln>
                            <a:noFill/>
                          </a:ln>
                          <a:solidFill>
                            <a:schemeClr val="tx1"/>
                          </a:solidFill>
                          <a:effectLst/>
                          <a:latin typeface="+mn-lt"/>
                          <a:cs typeface="Arial" pitchFamily="34" charset="0"/>
                        </a:rPr>
                        <a:t>Are we on track to deliver?</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GB" sz="1400" dirty="0">
                        <a:latin typeface="+mn-lt"/>
                      </a:endParaRP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50000"/>
                        </a:spcBef>
                        <a:spcAft>
                          <a:spcPct val="0"/>
                        </a:spcAft>
                        <a:buClr>
                          <a:srgbClr val="828778"/>
                        </a:buClr>
                        <a:buSzPct val="75000"/>
                        <a:buFont typeface="Wingdings" pitchFamily="2" charset="2"/>
                        <a:buNone/>
                        <a:tabLst/>
                      </a:pPr>
                      <a:r>
                        <a:rPr kumimoji="0" lang="en-US" sz="1400" b="1" i="0" u="none" strike="noStrike" cap="none" normalizeH="0" baseline="0" dirty="0">
                          <a:ln>
                            <a:noFill/>
                          </a:ln>
                          <a:solidFill>
                            <a:schemeClr val="tx1"/>
                          </a:solidFill>
                          <a:effectLst/>
                          <a:latin typeface="+mn-lt"/>
                          <a:cs typeface="Arial" pitchFamily="34" charset="0"/>
                        </a:rPr>
                        <a:t>Resources in place</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GB" sz="1400" dirty="0">
                        <a:latin typeface="+mn-lt"/>
                      </a:endParaRP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1"/>
                  </a:ext>
                </a:extLst>
              </a:tr>
              <a:tr h="189485">
                <a:tc vMerge="1">
                  <a:txBody>
                    <a:bodyPr/>
                    <a:lstStyle/>
                    <a:p>
                      <a:pPr marL="0" marR="0" lvl="0" indent="0" algn="ctr" defTabSz="914400" rtl="0" eaLnBrk="1" fontAlgn="base" latinLnBrk="0" hangingPunct="1">
                        <a:lnSpc>
                          <a:spcPct val="100000"/>
                        </a:lnSpc>
                        <a:spcBef>
                          <a:spcPct val="50000"/>
                        </a:spcBef>
                        <a:spcAft>
                          <a:spcPct val="0"/>
                        </a:spcAft>
                        <a:buClr>
                          <a:srgbClr val="828778"/>
                        </a:buClr>
                        <a:buSzPct val="75000"/>
                        <a:buFont typeface="Wingdings" pitchFamily="2" charset="2"/>
                        <a:buNone/>
                        <a:tabLst/>
                      </a:pPr>
                      <a:endParaRPr kumimoji="0" lang="en-US" sz="1000" b="1" i="0" u="none" strike="noStrike" cap="none" normalizeH="0" baseline="0" dirty="0">
                        <a:ln>
                          <a:noFill/>
                        </a:ln>
                        <a:solidFill>
                          <a:schemeClr val="tx1"/>
                        </a:solidFill>
                        <a:effectLst/>
                        <a:latin typeface="Arial" pitchFamily="34" charset="0"/>
                        <a:cs typeface="Arial" pitchFamily="34" charset="0"/>
                      </a:endParaRP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rgbClr val="828778"/>
                        </a:buClr>
                        <a:buSzPct val="75000"/>
                        <a:buFont typeface="Wingdings" pitchFamily="2" charset="2"/>
                        <a:buNone/>
                        <a:tabLst/>
                      </a:pPr>
                      <a:r>
                        <a:rPr kumimoji="0" lang="en-US" sz="1400" b="1" i="0" u="none" strike="noStrike" cap="none" normalizeH="0" baseline="0" dirty="0">
                          <a:ln>
                            <a:noFill/>
                          </a:ln>
                          <a:solidFill>
                            <a:schemeClr val="tx1"/>
                          </a:solidFill>
                          <a:effectLst/>
                          <a:latin typeface="+mn-lt"/>
                          <a:cs typeface="Arial" pitchFamily="34" charset="0"/>
                        </a:rPr>
                        <a:t>Risks</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GB" sz="1400" dirty="0">
                        <a:latin typeface="+mn-lt"/>
                      </a:endParaRP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50000"/>
                        </a:spcBef>
                        <a:spcAft>
                          <a:spcPct val="0"/>
                        </a:spcAft>
                        <a:buClr>
                          <a:srgbClr val="828778"/>
                        </a:buClr>
                        <a:buSzPct val="75000"/>
                        <a:buFont typeface="Wingdings" pitchFamily="2" charset="2"/>
                        <a:buNone/>
                        <a:tabLst/>
                      </a:pPr>
                      <a:r>
                        <a:rPr kumimoji="0" lang="en-US" sz="1400" b="1" i="0" u="none" strike="noStrike" cap="none" normalizeH="0" baseline="0" dirty="0">
                          <a:ln>
                            <a:noFill/>
                          </a:ln>
                          <a:solidFill>
                            <a:schemeClr val="tx1"/>
                          </a:solidFill>
                          <a:effectLst/>
                          <a:latin typeface="+mn-lt"/>
                          <a:cs typeface="Arial" pitchFamily="34" charset="0"/>
                        </a:rPr>
                        <a:t>Governance in place</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GB" sz="1400" dirty="0">
                        <a:latin typeface="+mn-lt"/>
                      </a:endParaRP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2"/>
                  </a:ext>
                </a:extLst>
              </a:tr>
            </a:tbl>
          </a:graphicData>
        </a:graphic>
      </p:graphicFrame>
      <p:graphicFrame>
        <p:nvGraphicFramePr>
          <p:cNvPr id="14" name="Table 13"/>
          <p:cNvGraphicFramePr>
            <a:graphicFrameLocks noGrp="1"/>
          </p:cNvGraphicFramePr>
          <p:nvPr>
            <p:extLst/>
          </p:nvPr>
        </p:nvGraphicFramePr>
        <p:xfrm>
          <a:off x="6528048" y="2738889"/>
          <a:ext cx="5472608" cy="3273461"/>
        </p:xfrm>
        <a:graphic>
          <a:graphicData uri="http://schemas.openxmlformats.org/drawingml/2006/table">
            <a:tbl>
              <a:tblPr firstRow="1" bandRow="1" bandCol="1"/>
              <a:tblGrid>
                <a:gridCol w="5472608">
                  <a:extLst>
                    <a:ext uri="{9D8B030D-6E8A-4147-A177-3AD203B41FA5}">
                      <a16:colId xmlns:a16="http://schemas.microsoft.com/office/drawing/2014/main" val="20000"/>
                    </a:ext>
                  </a:extLst>
                </a:gridCol>
              </a:tblGrid>
              <a:tr h="386151">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defTabSz="914400">
                        <a:spcBef>
                          <a:spcPts val="300"/>
                        </a:spcBef>
                      </a:pPr>
                      <a:r>
                        <a:rPr lang="en-GB" sz="1400" b="1" dirty="0">
                          <a:solidFill>
                            <a:schemeClr val="bg1"/>
                          </a:solidFill>
                          <a:latin typeface="+mn-lt"/>
                          <a:cs typeface="Arial" pitchFamily="34" charset="0"/>
                        </a:rPr>
                        <a:t>What comes next</a:t>
                      </a:r>
                      <a:endParaRPr lang="en-GB" sz="1050" b="0" i="1" dirty="0">
                        <a:solidFill>
                          <a:schemeClr val="bg1"/>
                        </a:solidFill>
                        <a:latin typeface="+mn-lt"/>
                        <a:cs typeface="Arial" pitchFamily="34" charset="0"/>
                      </a:endParaRPr>
                    </a:p>
                  </a:txBody>
                  <a:tcPr marL="65314" marR="65314" marT="30145" marB="30145">
                    <a:lnL w="6350" cap="flat" cmpd="sng" algn="ctr">
                      <a:noFill/>
                      <a:prstDash val="solid"/>
                      <a:miter lim="800000"/>
                    </a:lnL>
                    <a:lnR w="6350" cap="flat" cmpd="sng" algn="ctr">
                      <a:noFill/>
                      <a:prstDash val="solid"/>
                      <a:miter lim="800000"/>
                      <a:headEnd type="none" w="med" len="med"/>
                      <a:tailEnd type="none" w="med" len="med"/>
                    </a:lnR>
                    <a:lnT w="6350" cap="flat" cmpd="sng" algn="ctr">
                      <a:noFill/>
                      <a:prstDash val="solid"/>
                      <a:miter lim="800000"/>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90C0"/>
                    </a:solidFill>
                  </a:tcPr>
                </a:tc>
                <a:extLst>
                  <a:ext uri="{0D108BD9-81ED-4DB2-BD59-A6C34878D82A}">
                    <a16:rowId xmlns:a16="http://schemas.microsoft.com/office/drawing/2014/main" val="10000"/>
                  </a:ext>
                </a:extLst>
              </a:tr>
              <a:tr h="220002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400" b="0" i="0" u="none" strike="noStrike" kern="1200" cap="none" spc="0" normalizeH="0" baseline="0" dirty="0">
                          <a:ln>
                            <a:noFill/>
                          </a:ln>
                          <a:solidFill>
                            <a:prstClr val="black"/>
                          </a:solidFill>
                          <a:effectLst/>
                          <a:uLnTx/>
                          <a:uFillTx/>
                          <a:latin typeface="+mn-lt"/>
                          <a:ea typeface="+mn-ea"/>
                          <a:cs typeface="Arial" panose="020B0604020202020204" pitchFamily="34" charset="0"/>
                        </a:rPr>
                        <a:t>Confirm resourcing for the Acute and Medical Staffing Transformation Programme</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400" b="0" i="0" u="none" strike="noStrike" kern="1200" cap="none" spc="0" normalizeH="0" baseline="0" dirty="0">
                          <a:ln>
                            <a:noFill/>
                          </a:ln>
                          <a:solidFill>
                            <a:prstClr val="black"/>
                          </a:solidFill>
                          <a:effectLst/>
                          <a:uLnTx/>
                          <a:uFillTx/>
                          <a:latin typeface="+mn-lt"/>
                          <a:ea typeface="+mn-ea"/>
                          <a:cs typeface="Arial" panose="020B0604020202020204" pitchFamily="34" charset="0"/>
                        </a:rPr>
                        <a:t>Skill mix &amp; new workforce models for winter and longer term expansion</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400" b="0" i="0" u="none" strike="noStrike" kern="1200" cap="none" spc="0" normalizeH="0" baseline="0" dirty="0">
                          <a:ln>
                            <a:noFill/>
                          </a:ln>
                          <a:solidFill>
                            <a:prstClr val="black"/>
                          </a:solidFill>
                          <a:effectLst/>
                          <a:uLnTx/>
                          <a:uFillTx/>
                          <a:latin typeface="+mn-lt"/>
                          <a:ea typeface="+mn-ea"/>
                          <a:cs typeface="Arial" panose="020B0604020202020204" pitchFamily="34" charset="0"/>
                        </a:rPr>
                        <a:t>Coordinated approach across acute trusts to the management of bank/agency pay rates and staff incentives</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400" b="0" i="0" u="none" strike="noStrike" kern="1200" cap="none" spc="0" normalizeH="0" baseline="0" dirty="0">
                          <a:ln>
                            <a:noFill/>
                          </a:ln>
                          <a:solidFill>
                            <a:prstClr val="black"/>
                          </a:solidFill>
                          <a:effectLst/>
                          <a:uLnTx/>
                          <a:uFillTx/>
                          <a:latin typeface="+mn-lt"/>
                          <a:ea typeface="+mn-ea"/>
                          <a:cs typeface="Arial" panose="020B0604020202020204" pitchFamily="34" charset="0"/>
                        </a:rPr>
                        <a:t>Joint strategies for increasing the mobility of staff across organisations and locations, including the utilisation of the digital passport</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400" b="0" i="0" u="none" strike="noStrike" kern="1200" cap="none" spc="0" normalizeH="0" baseline="0" dirty="0">
                          <a:ln>
                            <a:noFill/>
                          </a:ln>
                          <a:solidFill>
                            <a:prstClr val="black"/>
                          </a:solidFill>
                          <a:effectLst/>
                          <a:uLnTx/>
                          <a:uFillTx/>
                          <a:latin typeface="+mn-lt"/>
                          <a:ea typeface="+mn-ea"/>
                          <a:cs typeface="Arial" panose="020B0604020202020204" pitchFamily="34" charset="0"/>
                        </a:rPr>
                        <a:t>Collaborative recruitment strategies and vacancy reduction plans</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400" b="0" i="0" u="none" strike="noStrike" kern="1200" cap="none" spc="0" normalizeH="0" baseline="0" dirty="0">
                          <a:ln>
                            <a:noFill/>
                          </a:ln>
                          <a:solidFill>
                            <a:prstClr val="black"/>
                          </a:solidFill>
                          <a:effectLst/>
                          <a:uLnTx/>
                          <a:uFillTx/>
                          <a:latin typeface="+mn-lt"/>
                          <a:ea typeface="+mn-ea"/>
                          <a:cs typeface="Arial" panose="020B0604020202020204" pitchFamily="34" charset="0"/>
                        </a:rPr>
                        <a:t>Review of training capacity across NWL to facilitate CESR Programmes</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400" b="0" i="0" u="none" strike="noStrike" kern="1200" cap="none" spc="0" normalizeH="0" baseline="0" dirty="0">
                          <a:ln>
                            <a:noFill/>
                          </a:ln>
                          <a:solidFill>
                            <a:prstClr val="black"/>
                          </a:solidFill>
                          <a:effectLst/>
                          <a:uLnTx/>
                          <a:uFillTx/>
                          <a:latin typeface="+mn-lt"/>
                          <a:ea typeface="+mn-ea"/>
                          <a:cs typeface="Arial" panose="020B0604020202020204" pitchFamily="34" charset="0"/>
                        </a:rPr>
                        <a:t>Review of job planning guidance/tariffs across NWL</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400" b="0" i="0" u="none" strike="noStrike" kern="1200" cap="none" spc="0" normalizeH="0" baseline="0" dirty="0">
                          <a:ln>
                            <a:noFill/>
                          </a:ln>
                          <a:solidFill>
                            <a:prstClr val="black"/>
                          </a:solidFill>
                          <a:effectLst/>
                          <a:uLnTx/>
                          <a:uFillTx/>
                          <a:latin typeface="+mn-lt"/>
                          <a:ea typeface="+mn-ea"/>
                          <a:cs typeface="Arial" panose="020B0604020202020204" pitchFamily="34" charset="0"/>
                        </a:rPr>
                        <a:t>Engage key stakeholders to understand the medical workforce structures and staffing across NWL trusts</a:t>
                      </a:r>
                    </a:p>
                  </a:txBody>
                  <a:tcPr marL="65314" marR="65314" marT="30145" marB="3014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15" name="Table 14">
            <a:extLst>
              <a:ext uri="{FF2B5EF4-FFF2-40B4-BE49-F238E27FC236}">
                <a16:creationId xmlns:a16="http://schemas.microsoft.com/office/drawing/2014/main" id="{F9BDFF6E-784E-46FE-8F03-8224205FF4AC}"/>
              </a:ext>
            </a:extLst>
          </p:cNvPr>
          <p:cNvGraphicFramePr>
            <a:graphicFrameLocks noGrp="1"/>
          </p:cNvGraphicFramePr>
          <p:nvPr>
            <p:extLst/>
          </p:nvPr>
        </p:nvGraphicFramePr>
        <p:xfrm>
          <a:off x="191344" y="2738888"/>
          <a:ext cx="6048672" cy="3258222"/>
        </p:xfrm>
        <a:graphic>
          <a:graphicData uri="http://schemas.openxmlformats.org/drawingml/2006/table">
            <a:tbl>
              <a:tblPr firstRow="1" bandRow="1" bandCol="1">
                <a:tableStyleId>{69012ECD-51FC-41F1-AA8D-1B2483CD663E}</a:tableStyleId>
              </a:tblPr>
              <a:tblGrid>
                <a:gridCol w="6048672">
                  <a:extLst>
                    <a:ext uri="{9D8B030D-6E8A-4147-A177-3AD203B41FA5}">
                      <a16:colId xmlns:a16="http://schemas.microsoft.com/office/drawing/2014/main" val="20000"/>
                    </a:ext>
                  </a:extLst>
                </a:gridCol>
              </a:tblGrid>
              <a:tr h="386152">
                <a:tc>
                  <a:txBody>
                    <a:bodyPr/>
                    <a:lstStyle/>
                    <a:p>
                      <a:pPr>
                        <a:spcBef>
                          <a:spcPts val="300"/>
                        </a:spcBef>
                      </a:pPr>
                      <a:r>
                        <a:rPr lang="en-GB" sz="1400" dirty="0">
                          <a:solidFill>
                            <a:schemeClr val="bg1"/>
                          </a:solidFill>
                          <a:latin typeface="+mn-lt"/>
                          <a:cs typeface="Arial" pitchFamily="34" charset="0"/>
                        </a:rPr>
                        <a:t>What has been achieved so far</a:t>
                      </a:r>
                    </a:p>
                  </a:txBody>
                  <a:tcPr marL="65314" marR="65314" marT="30145" marB="3014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90C0"/>
                    </a:solidFill>
                  </a:tcPr>
                </a:tc>
                <a:extLst>
                  <a:ext uri="{0D108BD9-81ED-4DB2-BD59-A6C34878D82A}">
                    <a16:rowId xmlns:a16="http://schemas.microsoft.com/office/drawing/2014/main" val="10000"/>
                  </a:ext>
                </a:extLst>
              </a:tr>
              <a:tr h="2044639">
                <a:tc>
                  <a:txBody>
                    <a:bodyPr/>
                    <a:lstStyle/>
                    <a:p>
                      <a:pPr marL="285750" lvl="0" indent="-285750">
                        <a:buFont typeface="Arial" panose="020B0604020202020204" pitchFamily="34" charset="0"/>
                        <a:buChar char="•"/>
                      </a:pPr>
                      <a:r>
                        <a:rPr kumimoji="0" lang="en-GB" sz="1400" b="1" i="0" u="none" strike="noStrike" kern="1200" cap="none" spc="0" normalizeH="0" baseline="0" dirty="0">
                          <a:ln>
                            <a:noFill/>
                          </a:ln>
                          <a:solidFill>
                            <a:prstClr val="black"/>
                          </a:solidFill>
                          <a:effectLst/>
                          <a:uLnTx/>
                          <a:uFillTx/>
                          <a:latin typeface="+mn-lt"/>
                          <a:ea typeface="+mn-ea"/>
                          <a:cs typeface="Arial" panose="020B0604020202020204" pitchFamily="34" charset="0"/>
                        </a:rPr>
                        <a:t>Acute trust redeployment</a:t>
                      </a:r>
                      <a:r>
                        <a:rPr kumimoji="0" lang="en-GB" sz="1400" b="0" i="0" u="none" strike="noStrike" kern="1200" cap="none" spc="0" normalizeH="0" baseline="0" dirty="0">
                          <a:ln>
                            <a:noFill/>
                          </a:ln>
                          <a:solidFill>
                            <a:prstClr val="black"/>
                          </a:solidFill>
                          <a:effectLst/>
                          <a:uLnTx/>
                          <a:uFillTx/>
                          <a:latin typeface="+mn-lt"/>
                          <a:ea typeface="+mn-ea"/>
                          <a:cs typeface="Arial" panose="020B0604020202020204" pitchFamily="34" charset="0"/>
                        </a:rPr>
                        <a:t>: plans confirmed</a:t>
                      </a:r>
                    </a:p>
                    <a:p>
                      <a:pPr marL="285750" lvl="0" indent="-285750">
                        <a:buFont typeface="Arial" panose="020B0604020202020204" pitchFamily="34" charset="0"/>
                        <a:buChar char="•"/>
                      </a:pPr>
                      <a:r>
                        <a:rPr kumimoji="0" lang="en-GB" sz="1400" b="1" i="0" u="none" strike="noStrike" kern="1200" cap="none" spc="0" normalizeH="0" baseline="0" dirty="0">
                          <a:ln>
                            <a:noFill/>
                          </a:ln>
                          <a:solidFill>
                            <a:prstClr val="black"/>
                          </a:solidFill>
                          <a:effectLst/>
                          <a:uLnTx/>
                          <a:uFillTx/>
                          <a:latin typeface="+mn-lt"/>
                          <a:ea typeface="+mn-ea"/>
                          <a:cs typeface="Arial" panose="020B0604020202020204" pitchFamily="34" charset="0"/>
                        </a:rPr>
                        <a:t>Workforce principles</a:t>
                      </a:r>
                      <a:r>
                        <a:rPr kumimoji="0" lang="en-GB" sz="1400" b="0" i="0" u="none" strike="noStrike" kern="1200" cap="none" spc="0" normalizeH="0" baseline="0" dirty="0">
                          <a:ln>
                            <a:noFill/>
                          </a:ln>
                          <a:solidFill>
                            <a:prstClr val="black"/>
                          </a:solidFill>
                          <a:effectLst/>
                          <a:uLnTx/>
                          <a:uFillTx/>
                          <a:latin typeface="+mn-lt"/>
                          <a:ea typeface="+mn-ea"/>
                          <a:cs typeface="Arial" panose="020B0604020202020204" pitchFamily="34" charset="0"/>
                        </a:rPr>
                        <a:t>: adoption of Elective Recovery workforce principles - NWL and London</a:t>
                      </a:r>
                    </a:p>
                    <a:p>
                      <a:pPr marL="285750" lvl="0" indent="-285750">
                        <a:buFont typeface="Arial" panose="020B0604020202020204" pitchFamily="34" charset="0"/>
                        <a:buChar char="•"/>
                      </a:pPr>
                      <a:r>
                        <a:rPr kumimoji="0" lang="en-GB" sz="1400" b="1" i="0" u="none" strike="noStrike" kern="1200" cap="none" spc="0" normalizeH="0" baseline="0" dirty="0">
                          <a:ln>
                            <a:noFill/>
                          </a:ln>
                          <a:solidFill>
                            <a:prstClr val="black"/>
                          </a:solidFill>
                          <a:effectLst/>
                          <a:uLnTx/>
                          <a:uFillTx/>
                          <a:latin typeface="+mn-lt"/>
                          <a:ea typeface="+mn-ea"/>
                          <a:cs typeface="Arial" panose="020B0604020202020204" pitchFamily="34" charset="0"/>
                        </a:rPr>
                        <a:t>Skills Passport</a:t>
                      </a:r>
                      <a:r>
                        <a:rPr kumimoji="0" lang="en-GB" sz="1400" b="0" i="0" u="none" strike="noStrike" kern="1200" cap="none" spc="0" normalizeH="0" baseline="0" dirty="0">
                          <a:ln>
                            <a:noFill/>
                          </a:ln>
                          <a:solidFill>
                            <a:prstClr val="black"/>
                          </a:solidFill>
                          <a:effectLst/>
                          <a:uLnTx/>
                          <a:uFillTx/>
                          <a:latin typeface="+mn-lt"/>
                          <a:ea typeface="+mn-ea"/>
                          <a:cs typeface="Arial" panose="020B0604020202020204" pitchFamily="34" charset="0"/>
                        </a:rPr>
                        <a:t>: Increased uptake of skills passport to support critical care surge</a:t>
                      </a:r>
                    </a:p>
                    <a:p>
                      <a:pPr marL="285750" lvl="0" indent="-285750">
                        <a:buFont typeface="Arial" panose="020B0604020202020204" pitchFamily="34" charset="0"/>
                        <a:buChar char="•"/>
                      </a:pPr>
                      <a:r>
                        <a:rPr kumimoji="0" lang="en-GB" sz="1400" b="1" i="0" u="none" strike="noStrike" kern="1200" cap="none" spc="0" normalizeH="0" baseline="0" dirty="0">
                          <a:ln>
                            <a:noFill/>
                          </a:ln>
                          <a:solidFill>
                            <a:prstClr val="black"/>
                          </a:solidFill>
                          <a:effectLst/>
                          <a:uLnTx/>
                          <a:uFillTx/>
                          <a:latin typeface="+mn-lt"/>
                          <a:ea typeface="+mn-ea"/>
                          <a:cs typeface="Arial" panose="020B0604020202020204" pitchFamily="34" charset="0"/>
                        </a:rPr>
                        <a:t>Clinical engagement group</a:t>
                      </a:r>
                      <a:r>
                        <a:rPr kumimoji="0" lang="en-GB" sz="1400" b="0" i="0" u="none" strike="noStrike" kern="1200" cap="none" spc="0" normalizeH="0" baseline="0" dirty="0">
                          <a:ln>
                            <a:noFill/>
                          </a:ln>
                          <a:solidFill>
                            <a:prstClr val="black"/>
                          </a:solidFill>
                          <a:effectLst/>
                          <a:uLnTx/>
                          <a:uFillTx/>
                          <a:latin typeface="+mn-lt"/>
                          <a:ea typeface="+mn-ea"/>
                          <a:cs typeface="Arial" panose="020B0604020202020204" pitchFamily="34" charset="0"/>
                        </a:rPr>
                        <a:t>: set up for medium/longer term approach to critical care sustainability/expansion</a:t>
                      </a:r>
                    </a:p>
                    <a:p>
                      <a:pPr marL="285750" lvl="0" indent="-285750">
                        <a:buFont typeface="Arial" panose="020B0604020202020204" pitchFamily="34" charset="0"/>
                        <a:buChar char="•"/>
                      </a:pPr>
                      <a:r>
                        <a:rPr kumimoji="0" lang="en-GB" sz="1400" b="1" i="0" u="none" strike="noStrike" kern="1200" cap="none" spc="0" normalizeH="0" baseline="0" dirty="0">
                          <a:ln>
                            <a:noFill/>
                          </a:ln>
                          <a:solidFill>
                            <a:prstClr val="black"/>
                          </a:solidFill>
                          <a:effectLst/>
                          <a:uLnTx/>
                          <a:uFillTx/>
                          <a:latin typeface="+mn-lt"/>
                          <a:ea typeface="+mn-ea"/>
                          <a:cs typeface="Arial" panose="020B0604020202020204" pitchFamily="34" charset="0"/>
                        </a:rPr>
                        <a:t>Digital Passport</a:t>
                      </a:r>
                      <a:r>
                        <a:rPr kumimoji="0" lang="en-GB" sz="1400" b="0" i="0" u="none" strike="noStrike" kern="1200" cap="none" spc="0" normalizeH="0" baseline="0" dirty="0">
                          <a:ln>
                            <a:noFill/>
                          </a:ln>
                          <a:solidFill>
                            <a:prstClr val="black"/>
                          </a:solidFill>
                          <a:effectLst/>
                          <a:uLnTx/>
                          <a:uFillTx/>
                          <a:latin typeface="+mn-lt"/>
                          <a:ea typeface="+mn-ea"/>
                          <a:cs typeface="Arial" panose="020B0604020202020204" pitchFamily="34" charset="0"/>
                        </a:rPr>
                        <a:t>: agreement to continue the use of the inter-organisational portability agreement pending digital passport set up</a:t>
                      </a:r>
                    </a:p>
                    <a:p>
                      <a:pPr marL="285750" lvl="0" indent="-285750">
                        <a:buFont typeface="Arial" panose="020B0604020202020204" pitchFamily="34" charset="0"/>
                        <a:buChar char="•"/>
                      </a:pPr>
                      <a:r>
                        <a:rPr kumimoji="0" lang="en-GB" sz="1400" b="1" i="0" u="none" strike="noStrike" kern="1200" cap="none" spc="0" normalizeH="0" baseline="0" dirty="0">
                          <a:ln>
                            <a:noFill/>
                          </a:ln>
                          <a:solidFill>
                            <a:prstClr val="black"/>
                          </a:solidFill>
                          <a:effectLst/>
                          <a:uLnTx/>
                          <a:uFillTx/>
                          <a:latin typeface="+mn-lt"/>
                          <a:ea typeface="+mn-ea"/>
                          <a:cs typeface="Arial" panose="020B0604020202020204" pitchFamily="34" charset="0"/>
                        </a:rPr>
                        <a:t>Managing spend</a:t>
                      </a:r>
                      <a:r>
                        <a:rPr kumimoji="0" lang="en-GB" sz="1400" b="0" i="0" u="none" strike="noStrike" kern="1200" cap="none" spc="0" normalizeH="0" baseline="0" dirty="0">
                          <a:ln>
                            <a:noFill/>
                          </a:ln>
                          <a:solidFill>
                            <a:prstClr val="black"/>
                          </a:solidFill>
                          <a:effectLst/>
                          <a:uLnTx/>
                          <a:uFillTx/>
                          <a:latin typeface="+mn-lt"/>
                          <a:ea typeface="+mn-ea"/>
                          <a:cs typeface="Arial" panose="020B0604020202020204" pitchFamily="34" charset="0"/>
                        </a:rPr>
                        <a:t>: Agreed approach to contain temporary medical spend</a:t>
                      </a:r>
                    </a:p>
                    <a:p>
                      <a:pPr marL="285750" lvl="0" indent="-285750">
                        <a:buFont typeface="Arial" panose="020B0604020202020204" pitchFamily="34" charset="0"/>
                        <a:buChar char="•"/>
                      </a:pPr>
                      <a:r>
                        <a:rPr kumimoji="0" lang="en-GB" sz="1400" b="1" i="0" u="none" strike="noStrike" kern="1200" cap="none" spc="0" normalizeH="0" baseline="0" dirty="0">
                          <a:ln>
                            <a:noFill/>
                          </a:ln>
                          <a:solidFill>
                            <a:prstClr val="black"/>
                          </a:solidFill>
                          <a:effectLst/>
                          <a:uLnTx/>
                          <a:uFillTx/>
                          <a:latin typeface="+mn-lt"/>
                          <a:ea typeface="+mn-ea"/>
                          <a:cs typeface="Arial" panose="020B0604020202020204" pitchFamily="34" charset="0"/>
                        </a:rPr>
                        <a:t>Programme Launch</a:t>
                      </a:r>
                      <a:r>
                        <a:rPr kumimoji="0" lang="en-GB" sz="1400" b="0" i="0" u="none" strike="noStrike" kern="1200" cap="none" spc="0" normalizeH="0" baseline="0" dirty="0">
                          <a:ln>
                            <a:noFill/>
                          </a:ln>
                          <a:solidFill>
                            <a:prstClr val="black"/>
                          </a:solidFill>
                          <a:effectLst/>
                          <a:uLnTx/>
                          <a:uFillTx/>
                          <a:latin typeface="+mn-lt"/>
                          <a:ea typeface="+mn-ea"/>
                          <a:cs typeface="Arial" panose="020B0604020202020204" pitchFamily="34" charset="0"/>
                        </a:rPr>
                        <a:t>: kick off meeting for the Acute and Medical Staffing Transformation Programme</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lang="en-GB" sz="1400" kern="1200" dirty="0">
                        <a:solidFill>
                          <a:schemeClr val="dk1"/>
                        </a:solidFill>
                        <a:effectLst/>
                        <a:latin typeface="+mn-lt"/>
                        <a:ea typeface="+mn-ea"/>
                        <a:cs typeface="Arial"/>
                      </a:endParaRPr>
                    </a:p>
                  </a:txBody>
                  <a:tcPr marL="65314" marR="65314" marT="30145" marB="3014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763864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76F84FA-B8EB-462F-97BA-032CB76B4E3A}" type="slidenum">
              <a:rPr lang="en-GB" smtClean="0"/>
              <a:t>32</a:t>
            </a:fld>
            <a:endParaRPr lang="en-GB"/>
          </a:p>
        </p:txBody>
      </p:sp>
      <p:sp>
        <p:nvSpPr>
          <p:cNvPr id="4" name="Title 3"/>
          <p:cNvSpPr>
            <a:spLocks noGrp="1"/>
          </p:cNvSpPr>
          <p:nvPr>
            <p:ph type="title"/>
          </p:nvPr>
        </p:nvSpPr>
        <p:spPr/>
        <p:txBody>
          <a:bodyPr>
            <a:noAutofit/>
          </a:bodyPr>
          <a:lstStyle/>
          <a:p>
            <a:r>
              <a:rPr lang="en-GB" sz="3200" dirty="0"/>
              <a:t>ENABLE: We </a:t>
            </a:r>
            <a:r>
              <a:rPr lang="en-GB" sz="3200" dirty="0">
                <a:latin typeface="Calibri" panose="020F0502020204030204" pitchFamily="34" charset="0"/>
                <a:cs typeface="Calibri" panose="020F0502020204030204" pitchFamily="34" charset="0"/>
              </a:rPr>
              <a:t>support organisations to make the transition to operate as part of a single system</a:t>
            </a:r>
            <a:endParaRPr lang="en-GB" sz="3200" dirty="0"/>
          </a:p>
        </p:txBody>
      </p:sp>
      <p:graphicFrame>
        <p:nvGraphicFramePr>
          <p:cNvPr id="13" name="Group 164"/>
          <p:cNvGraphicFramePr>
            <a:graphicFrameLocks/>
          </p:cNvGraphicFramePr>
          <p:nvPr>
            <p:extLst/>
          </p:nvPr>
        </p:nvGraphicFramePr>
        <p:xfrm>
          <a:off x="191344" y="1394622"/>
          <a:ext cx="11811759" cy="1022252"/>
        </p:xfrm>
        <a:graphic>
          <a:graphicData uri="http://schemas.openxmlformats.org/drawingml/2006/table">
            <a:tbl>
              <a:tblPr/>
              <a:tblGrid>
                <a:gridCol w="6192688">
                  <a:extLst>
                    <a:ext uri="{9D8B030D-6E8A-4147-A177-3AD203B41FA5}">
                      <a16:colId xmlns:a16="http://schemas.microsoft.com/office/drawing/2014/main" val="3738031356"/>
                    </a:ext>
                  </a:extLst>
                </a:gridCol>
                <a:gridCol w="2448272">
                  <a:extLst>
                    <a:ext uri="{9D8B030D-6E8A-4147-A177-3AD203B41FA5}">
                      <a16:colId xmlns:a16="http://schemas.microsoft.com/office/drawing/2014/main" val="20000"/>
                    </a:ext>
                  </a:extLst>
                </a:gridCol>
                <a:gridCol w="576064">
                  <a:extLst>
                    <a:ext uri="{9D8B030D-6E8A-4147-A177-3AD203B41FA5}">
                      <a16:colId xmlns:a16="http://schemas.microsoft.com/office/drawing/2014/main" val="20002"/>
                    </a:ext>
                  </a:extLst>
                </a:gridCol>
                <a:gridCol w="2016224">
                  <a:extLst>
                    <a:ext uri="{9D8B030D-6E8A-4147-A177-3AD203B41FA5}">
                      <a16:colId xmlns:a16="http://schemas.microsoft.com/office/drawing/2014/main" val="20003"/>
                    </a:ext>
                  </a:extLst>
                </a:gridCol>
                <a:gridCol w="578511">
                  <a:extLst>
                    <a:ext uri="{9D8B030D-6E8A-4147-A177-3AD203B41FA5}">
                      <a16:colId xmlns:a16="http://schemas.microsoft.com/office/drawing/2014/main" val="20001"/>
                    </a:ext>
                  </a:extLst>
                </a:gridCol>
              </a:tblGrid>
              <a:tr h="125085">
                <a:tc>
                  <a:txBody>
                    <a:bodyPr/>
                    <a:lstStyle/>
                    <a:p>
                      <a:pPr marL="0" marR="0" lvl="0" indent="0" algn="ctr" defTabSz="914400" rtl="0" eaLnBrk="1" fontAlgn="base" latinLnBrk="0" hangingPunct="1">
                        <a:lnSpc>
                          <a:spcPct val="100000"/>
                        </a:lnSpc>
                        <a:spcBef>
                          <a:spcPct val="50000"/>
                        </a:spcBef>
                        <a:spcAft>
                          <a:spcPct val="0"/>
                        </a:spcAft>
                        <a:buClr>
                          <a:srgbClr val="828778"/>
                        </a:buClr>
                        <a:buSzPct val="75000"/>
                        <a:buFont typeface="Wingdings" pitchFamily="2" charset="2"/>
                        <a:buNone/>
                        <a:tabLst/>
                      </a:pPr>
                      <a:r>
                        <a:rPr kumimoji="0" lang="en-US" sz="1400" b="1" i="0" u="none" strike="noStrike" cap="none" normalizeH="0" baseline="0" dirty="0">
                          <a:ln>
                            <a:noFill/>
                          </a:ln>
                          <a:solidFill>
                            <a:schemeClr val="bg1"/>
                          </a:solidFill>
                          <a:effectLst/>
                          <a:latin typeface="+mn-lt"/>
                          <a:cs typeface="Arial" pitchFamily="34" charset="0"/>
                        </a:rPr>
                        <a:t>Focus</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90C0"/>
                    </a:solidFill>
                  </a:tcPr>
                </a:tc>
                <a:tc>
                  <a:txBody>
                    <a:bodyPr/>
                    <a:lstStyle/>
                    <a:p>
                      <a:pPr marL="0" marR="0" lvl="0" indent="0" algn="ctr" defTabSz="914400" rtl="0" eaLnBrk="1" fontAlgn="base" latinLnBrk="0" hangingPunct="1">
                        <a:lnSpc>
                          <a:spcPct val="100000"/>
                        </a:lnSpc>
                        <a:spcBef>
                          <a:spcPct val="50000"/>
                        </a:spcBef>
                        <a:spcAft>
                          <a:spcPct val="0"/>
                        </a:spcAft>
                        <a:buClr>
                          <a:srgbClr val="828778"/>
                        </a:buClr>
                        <a:buSzPct val="75000"/>
                        <a:buFont typeface="Wingdings" pitchFamily="2" charset="2"/>
                        <a:buNone/>
                        <a:tabLst/>
                      </a:pPr>
                      <a:r>
                        <a:rPr kumimoji="0" lang="en-US" sz="1400" b="1" i="0" u="none" strike="noStrike" cap="none" normalizeH="0" baseline="0" dirty="0">
                          <a:ln>
                            <a:noFill/>
                          </a:ln>
                          <a:solidFill>
                            <a:schemeClr val="bg1"/>
                          </a:solidFill>
                          <a:effectLst/>
                          <a:latin typeface="+mn-lt"/>
                          <a:cs typeface="Arial" pitchFamily="34" charset="0"/>
                        </a:rPr>
                        <a:t>Area</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90C0"/>
                    </a:solidFill>
                  </a:tcPr>
                </a:tc>
                <a:tc>
                  <a:txBody>
                    <a:bodyPr/>
                    <a:lstStyle/>
                    <a:p>
                      <a:pPr marL="0" marR="0" lvl="0" indent="0" algn="ctr" defTabSz="914400" rtl="0" eaLnBrk="1" fontAlgn="base" latinLnBrk="0" hangingPunct="1">
                        <a:lnSpc>
                          <a:spcPct val="100000"/>
                        </a:lnSpc>
                        <a:spcBef>
                          <a:spcPct val="50000"/>
                        </a:spcBef>
                        <a:spcAft>
                          <a:spcPct val="0"/>
                        </a:spcAft>
                        <a:buClr>
                          <a:srgbClr val="828778"/>
                        </a:buClr>
                        <a:buSzPct val="75000"/>
                        <a:buFont typeface="Wingdings" pitchFamily="2" charset="2"/>
                        <a:buNone/>
                        <a:tabLst/>
                      </a:pPr>
                      <a:r>
                        <a:rPr kumimoji="0" lang="en-US" sz="1400" b="1" i="0" u="none" strike="noStrike" cap="none" normalizeH="0" baseline="0" dirty="0">
                          <a:ln>
                            <a:noFill/>
                          </a:ln>
                          <a:solidFill>
                            <a:schemeClr val="bg1"/>
                          </a:solidFill>
                          <a:effectLst/>
                          <a:latin typeface="+mn-lt"/>
                          <a:cs typeface="Arial" pitchFamily="34" charset="0"/>
                        </a:rPr>
                        <a:t>RAG</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90C0"/>
                    </a:solidFill>
                  </a:tcPr>
                </a:tc>
                <a:tc>
                  <a:txBody>
                    <a:bodyPr/>
                    <a:lstStyle/>
                    <a:p>
                      <a:pPr marL="0" marR="0" lvl="0" indent="0" algn="ctr" defTabSz="914400" rtl="0" eaLnBrk="1" fontAlgn="base" latinLnBrk="0" hangingPunct="1">
                        <a:lnSpc>
                          <a:spcPct val="100000"/>
                        </a:lnSpc>
                        <a:spcBef>
                          <a:spcPct val="50000"/>
                        </a:spcBef>
                        <a:spcAft>
                          <a:spcPct val="0"/>
                        </a:spcAft>
                        <a:buClr>
                          <a:srgbClr val="828778"/>
                        </a:buClr>
                        <a:buSzPct val="75000"/>
                        <a:buFont typeface="Wingdings" pitchFamily="2" charset="2"/>
                        <a:buNone/>
                        <a:tabLst/>
                      </a:pPr>
                      <a:r>
                        <a:rPr kumimoji="0" lang="en-US" sz="1400" b="1" i="0" u="none" strike="noStrike" cap="none" normalizeH="0" baseline="0" dirty="0">
                          <a:ln>
                            <a:noFill/>
                          </a:ln>
                          <a:solidFill>
                            <a:schemeClr val="bg1"/>
                          </a:solidFill>
                          <a:effectLst/>
                          <a:latin typeface="+mn-lt"/>
                          <a:cs typeface="Arial" pitchFamily="34" charset="0"/>
                        </a:rPr>
                        <a:t>Area</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90C0"/>
                    </a:solidFill>
                  </a:tcPr>
                </a:tc>
                <a:tc>
                  <a:txBody>
                    <a:bodyPr/>
                    <a:lstStyle/>
                    <a:p>
                      <a:pPr marL="0" marR="0" lvl="0" indent="0" algn="ctr" defTabSz="914400" rtl="0" eaLnBrk="1" fontAlgn="base" latinLnBrk="0" hangingPunct="1">
                        <a:lnSpc>
                          <a:spcPct val="100000"/>
                        </a:lnSpc>
                        <a:spcBef>
                          <a:spcPct val="50000"/>
                        </a:spcBef>
                        <a:spcAft>
                          <a:spcPct val="0"/>
                        </a:spcAft>
                        <a:buClr>
                          <a:srgbClr val="828778"/>
                        </a:buClr>
                        <a:buSzPct val="75000"/>
                        <a:buFont typeface="Wingdings" pitchFamily="2" charset="2"/>
                        <a:buNone/>
                        <a:tabLst/>
                      </a:pPr>
                      <a:r>
                        <a:rPr kumimoji="0" lang="en-US" sz="1400" b="1" i="0" u="none" strike="noStrike" cap="none" normalizeH="0" baseline="0" dirty="0">
                          <a:ln>
                            <a:noFill/>
                          </a:ln>
                          <a:solidFill>
                            <a:schemeClr val="bg1"/>
                          </a:solidFill>
                          <a:effectLst/>
                          <a:latin typeface="+mn-lt"/>
                          <a:cs typeface="Arial" pitchFamily="34" charset="0"/>
                        </a:rPr>
                        <a:t>RAG</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2A90C0"/>
                    </a:solidFill>
                  </a:tcPr>
                </a:tc>
                <a:extLst>
                  <a:ext uri="{0D108BD9-81ED-4DB2-BD59-A6C34878D82A}">
                    <a16:rowId xmlns:a16="http://schemas.microsoft.com/office/drawing/2014/main" val="10000"/>
                  </a:ext>
                </a:extLst>
              </a:tr>
              <a:tr h="189485">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mn-lt"/>
                          <a:cs typeface="Arial" pitchFamily="34" charset="0"/>
                        </a:rPr>
                        <a:t>Outcome: </a:t>
                      </a:r>
                      <a:r>
                        <a:rPr lang="en-GB" sz="1400" b="0" dirty="0">
                          <a:solidFill>
                            <a:schemeClr val="tx1"/>
                          </a:solidFill>
                          <a:latin typeface="+mn-lt"/>
                          <a:cs typeface="Arial" pitchFamily="34" charset="0"/>
                        </a:rPr>
                        <a:t>Processes</a:t>
                      </a:r>
                      <a:r>
                        <a:rPr lang="en-GB" sz="1400" b="0" baseline="0" dirty="0">
                          <a:solidFill>
                            <a:schemeClr val="tx1"/>
                          </a:solidFill>
                          <a:latin typeface="+mn-lt"/>
                          <a:cs typeface="Arial" pitchFamily="34" charset="0"/>
                        </a:rPr>
                        <a:t> and systems are simplified and consistent across the sector</a:t>
                      </a:r>
                      <a:endParaRPr lang="en-GB" sz="1400" b="0" dirty="0">
                        <a:solidFill>
                          <a:schemeClr val="tx1"/>
                        </a:solidFill>
                        <a:latin typeface="+mn-lt"/>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mn-lt"/>
                          <a:cs typeface="Arial" pitchFamily="34" charset="0"/>
                        </a:rPr>
                        <a:t>Legacy: </a:t>
                      </a:r>
                      <a:r>
                        <a:rPr lang="en-GB" sz="1400" b="0" dirty="0">
                          <a:solidFill>
                            <a:schemeClr val="tx1"/>
                          </a:solidFill>
                          <a:latin typeface="+mn-lt"/>
                          <a:cs typeface="Arial" pitchFamily="34" charset="0"/>
                        </a:rPr>
                        <a:t>A</a:t>
                      </a:r>
                      <a:r>
                        <a:rPr lang="en-GB" sz="1400" b="1" dirty="0">
                          <a:solidFill>
                            <a:schemeClr val="tx1"/>
                          </a:solidFill>
                          <a:latin typeface="+mn-lt"/>
                          <a:cs typeface="Arial" pitchFamily="34" charset="0"/>
                        </a:rPr>
                        <a:t> </a:t>
                      </a:r>
                      <a:r>
                        <a:rPr lang="en-GB" sz="1400" b="0" dirty="0">
                          <a:solidFill>
                            <a:schemeClr val="tx1"/>
                          </a:solidFill>
                          <a:latin typeface="+mn-lt"/>
                          <a:cs typeface="Arial" pitchFamily="34" charset="0"/>
                        </a:rPr>
                        <a:t>workforce that is</a:t>
                      </a:r>
                      <a:r>
                        <a:rPr lang="en-GB" sz="1400" b="0" baseline="0" dirty="0">
                          <a:solidFill>
                            <a:schemeClr val="tx1"/>
                          </a:solidFill>
                          <a:latin typeface="+mn-lt"/>
                          <a:cs typeface="Arial" pitchFamily="34" charset="0"/>
                        </a:rPr>
                        <a:t> equipped to work flexibly across the ICS </a:t>
                      </a:r>
                      <a:endParaRPr lang="en-GB" sz="1400" b="0" dirty="0">
                        <a:solidFill>
                          <a:schemeClr val="tx1"/>
                        </a:solidFill>
                        <a:latin typeface="+mn-lt"/>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mn-lt"/>
                          <a:cs typeface="Arial" pitchFamily="34" charset="0"/>
                        </a:rPr>
                        <a:t>Impact: </a:t>
                      </a:r>
                      <a:r>
                        <a:rPr lang="en-GB" sz="1400" b="0" dirty="0">
                          <a:solidFill>
                            <a:schemeClr val="tx1"/>
                          </a:solidFill>
                          <a:latin typeface="+mn-lt"/>
                          <a:cs typeface="Arial" pitchFamily="34" charset="0"/>
                        </a:rPr>
                        <a:t>Organisations operate as part of a single</a:t>
                      </a:r>
                      <a:r>
                        <a:rPr lang="en-GB" sz="1400" b="0" baseline="0" dirty="0">
                          <a:solidFill>
                            <a:schemeClr val="tx1"/>
                          </a:solidFill>
                          <a:latin typeface="+mn-lt"/>
                          <a:cs typeface="Arial" pitchFamily="34" charset="0"/>
                        </a:rPr>
                        <a:t> system</a:t>
                      </a:r>
                      <a:endParaRPr lang="en-GB" sz="1400" b="0" dirty="0">
                        <a:solidFill>
                          <a:schemeClr val="tx1"/>
                        </a:solidFill>
                        <a:latin typeface="+mn-lt"/>
                        <a:cs typeface="Arial" pitchFamily="34" charset="0"/>
                      </a:endParaRP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rgbClr val="828778"/>
                        </a:buClr>
                        <a:buSzPct val="75000"/>
                        <a:buFont typeface="Wingdings" pitchFamily="2" charset="2"/>
                        <a:buNone/>
                        <a:tabLst/>
                      </a:pPr>
                      <a:r>
                        <a:rPr kumimoji="0" lang="en-US" sz="1400" b="1" i="0" u="none" strike="noStrike" cap="none" normalizeH="0" baseline="0" dirty="0">
                          <a:ln>
                            <a:noFill/>
                          </a:ln>
                          <a:solidFill>
                            <a:schemeClr val="tx1"/>
                          </a:solidFill>
                          <a:effectLst/>
                          <a:latin typeface="+mn-lt"/>
                          <a:cs typeface="Arial" pitchFamily="34" charset="0"/>
                        </a:rPr>
                        <a:t>Are we on track to deliver?</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GB" sz="1400" dirty="0">
                        <a:latin typeface="+mn-lt"/>
                      </a:endParaRP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50000"/>
                        </a:spcBef>
                        <a:spcAft>
                          <a:spcPct val="0"/>
                        </a:spcAft>
                        <a:buClr>
                          <a:srgbClr val="828778"/>
                        </a:buClr>
                        <a:buSzPct val="75000"/>
                        <a:buFont typeface="Wingdings" pitchFamily="2" charset="2"/>
                        <a:buNone/>
                        <a:tabLst/>
                      </a:pPr>
                      <a:r>
                        <a:rPr kumimoji="0" lang="en-US" sz="1400" b="1" i="0" u="none" strike="noStrike" cap="none" normalizeH="0" baseline="0" dirty="0">
                          <a:ln>
                            <a:noFill/>
                          </a:ln>
                          <a:solidFill>
                            <a:schemeClr val="tx1"/>
                          </a:solidFill>
                          <a:effectLst/>
                          <a:latin typeface="+mn-lt"/>
                          <a:cs typeface="Arial" pitchFamily="34" charset="0"/>
                        </a:rPr>
                        <a:t>Resources in place</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GB" sz="1400" dirty="0">
                        <a:latin typeface="+mn-lt"/>
                      </a:endParaRP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1"/>
                  </a:ext>
                </a:extLst>
              </a:tr>
              <a:tr h="189485">
                <a:tc vMerge="1">
                  <a:txBody>
                    <a:bodyPr/>
                    <a:lstStyle/>
                    <a:p>
                      <a:pPr marL="0" marR="0" lvl="0" indent="0" algn="ctr" defTabSz="914400" rtl="0" eaLnBrk="1" fontAlgn="base" latinLnBrk="0" hangingPunct="1">
                        <a:lnSpc>
                          <a:spcPct val="100000"/>
                        </a:lnSpc>
                        <a:spcBef>
                          <a:spcPct val="50000"/>
                        </a:spcBef>
                        <a:spcAft>
                          <a:spcPct val="0"/>
                        </a:spcAft>
                        <a:buClr>
                          <a:srgbClr val="828778"/>
                        </a:buClr>
                        <a:buSzPct val="75000"/>
                        <a:buFont typeface="Wingdings" pitchFamily="2" charset="2"/>
                        <a:buNone/>
                        <a:tabLst/>
                      </a:pPr>
                      <a:endParaRPr kumimoji="0" lang="en-US" sz="1000" b="1" i="0" u="none" strike="noStrike" cap="none" normalizeH="0" baseline="0" dirty="0">
                        <a:ln>
                          <a:noFill/>
                        </a:ln>
                        <a:solidFill>
                          <a:schemeClr val="tx1"/>
                        </a:solidFill>
                        <a:effectLst/>
                        <a:latin typeface="Arial" pitchFamily="34" charset="0"/>
                        <a:cs typeface="Arial" pitchFamily="34" charset="0"/>
                      </a:endParaRP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rgbClr val="828778"/>
                        </a:buClr>
                        <a:buSzPct val="75000"/>
                        <a:buFont typeface="Wingdings" pitchFamily="2" charset="2"/>
                        <a:buNone/>
                        <a:tabLst/>
                      </a:pPr>
                      <a:r>
                        <a:rPr kumimoji="0" lang="en-US" sz="1400" b="1" i="0" u="none" strike="noStrike" cap="none" normalizeH="0" baseline="0" dirty="0">
                          <a:ln>
                            <a:noFill/>
                          </a:ln>
                          <a:solidFill>
                            <a:schemeClr val="tx1"/>
                          </a:solidFill>
                          <a:effectLst/>
                          <a:latin typeface="+mn-lt"/>
                          <a:cs typeface="Arial" pitchFamily="34" charset="0"/>
                        </a:rPr>
                        <a:t>Risks</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GB" sz="1400" dirty="0">
                        <a:latin typeface="+mn-lt"/>
                      </a:endParaRP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50000"/>
                        </a:spcBef>
                        <a:spcAft>
                          <a:spcPct val="0"/>
                        </a:spcAft>
                        <a:buClr>
                          <a:srgbClr val="828778"/>
                        </a:buClr>
                        <a:buSzPct val="75000"/>
                        <a:buFont typeface="Wingdings" pitchFamily="2" charset="2"/>
                        <a:buNone/>
                        <a:tabLst/>
                      </a:pPr>
                      <a:r>
                        <a:rPr kumimoji="0" lang="en-US" sz="1400" b="1" i="0" u="none" strike="noStrike" cap="none" normalizeH="0" baseline="0" dirty="0">
                          <a:ln>
                            <a:noFill/>
                          </a:ln>
                          <a:solidFill>
                            <a:schemeClr val="tx1"/>
                          </a:solidFill>
                          <a:effectLst/>
                          <a:latin typeface="+mn-lt"/>
                          <a:cs typeface="Arial" pitchFamily="34" charset="0"/>
                        </a:rPr>
                        <a:t>Governance in place</a:t>
                      </a: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GB" sz="1400" dirty="0">
                        <a:latin typeface="+mn-lt"/>
                      </a:endParaRPr>
                    </a:p>
                  </a:txBody>
                  <a:tcPr marL="84406" marR="84406" marT="42203" marB="4220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a16="http://schemas.microsoft.com/office/drawing/2014/main" val="10002"/>
                  </a:ext>
                </a:extLst>
              </a:tr>
            </a:tbl>
          </a:graphicData>
        </a:graphic>
      </p:graphicFrame>
      <p:graphicFrame>
        <p:nvGraphicFramePr>
          <p:cNvPr id="14" name="Table 13"/>
          <p:cNvGraphicFramePr>
            <a:graphicFrameLocks noGrp="1"/>
          </p:cNvGraphicFramePr>
          <p:nvPr>
            <p:extLst/>
          </p:nvPr>
        </p:nvGraphicFramePr>
        <p:xfrm>
          <a:off x="6528048" y="2826826"/>
          <a:ext cx="5472608" cy="2430790"/>
        </p:xfrm>
        <a:graphic>
          <a:graphicData uri="http://schemas.openxmlformats.org/drawingml/2006/table">
            <a:tbl>
              <a:tblPr firstRow="1" bandRow="1" bandCol="1"/>
              <a:tblGrid>
                <a:gridCol w="5472608">
                  <a:extLst>
                    <a:ext uri="{9D8B030D-6E8A-4147-A177-3AD203B41FA5}">
                      <a16:colId xmlns:a16="http://schemas.microsoft.com/office/drawing/2014/main" val="20000"/>
                    </a:ext>
                  </a:extLst>
                </a:gridCol>
              </a:tblGrid>
              <a:tr h="372617">
                <a:tc>
                  <a:txBody>
                    <a:bodyPr/>
                    <a:lstStyle>
                      <a:lvl1pPr marL="0" algn="l" defTabSz="914400" rtl="0" eaLnBrk="1" latinLnBrk="0" hangingPunct="1">
                        <a:defRPr sz="1800" b="1" kern="1200">
                          <a:solidFill>
                            <a:schemeClr val="bg1"/>
                          </a:solidFill>
                          <a:latin typeface="Calibri"/>
                        </a:defRPr>
                      </a:lvl1pPr>
                      <a:lvl2pPr marL="457200" algn="l" defTabSz="914400" rtl="0" eaLnBrk="1" latinLnBrk="0" hangingPunct="1">
                        <a:defRPr sz="1800" b="1" kern="1200">
                          <a:solidFill>
                            <a:schemeClr val="bg1"/>
                          </a:solidFill>
                          <a:latin typeface="Calibri"/>
                        </a:defRPr>
                      </a:lvl2pPr>
                      <a:lvl3pPr marL="914400" algn="l" defTabSz="914400" rtl="0" eaLnBrk="1" latinLnBrk="0" hangingPunct="1">
                        <a:defRPr sz="1800" b="1" kern="1200">
                          <a:solidFill>
                            <a:schemeClr val="bg1"/>
                          </a:solidFill>
                          <a:latin typeface="Calibri"/>
                        </a:defRPr>
                      </a:lvl3pPr>
                      <a:lvl4pPr marL="1371600" algn="l" defTabSz="914400" rtl="0" eaLnBrk="1" latinLnBrk="0" hangingPunct="1">
                        <a:defRPr sz="1800" b="1" kern="1200">
                          <a:solidFill>
                            <a:schemeClr val="bg1"/>
                          </a:solidFill>
                          <a:latin typeface="Calibri"/>
                        </a:defRPr>
                      </a:lvl4pPr>
                      <a:lvl5pPr marL="1828800" algn="l" defTabSz="914400" rtl="0" eaLnBrk="1" latinLnBrk="0" hangingPunct="1">
                        <a:defRPr sz="1800" b="1" kern="1200">
                          <a:solidFill>
                            <a:schemeClr val="bg1"/>
                          </a:solidFill>
                          <a:latin typeface="Calibri"/>
                        </a:defRPr>
                      </a:lvl5pPr>
                      <a:lvl6pPr marL="2286000" algn="l" defTabSz="914400" rtl="0" eaLnBrk="1" latinLnBrk="0" hangingPunct="1">
                        <a:defRPr sz="1800" b="1" kern="1200">
                          <a:solidFill>
                            <a:schemeClr val="bg1"/>
                          </a:solidFill>
                          <a:latin typeface="Calibri"/>
                        </a:defRPr>
                      </a:lvl6pPr>
                      <a:lvl7pPr marL="2743200" algn="l" defTabSz="914400" rtl="0" eaLnBrk="1" latinLnBrk="0" hangingPunct="1">
                        <a:defRPr sz="1800" b="1" kern="1200">
                          <a:solidFill>
                            <a:schemeClr val="bg1"/>
                          </a:solidFill>
                          <a:latin typeface="Calibri"/>
                        </a:defRPr>
                      </a:lvl7pPr>
                      <a:lvl8pPr marL="3200400" algn="l" defTabSz="914400" rtl="0" eaLnBrk="1" latinLnBrk="0" hangingPunct="1">
                        <a:defRPr sz="1800" b="1" kern="1200">
                          <a:solidFill>
                            <a:schemeClr val="bg1"/>
                          </a:solidFill>
                          <a:latin typeface="Calibri"/>
                        </a:defRPr>
                      </a:lvl8pPr>
                      <a:lvl9pPr marL="3657600" algn="l" defTabSz="914400" rtl="0" eaLnBrk="1" latinLnBrk="0" hangingPunct="1">
                        <a:defRPr sz="1800" b="1" kern="1200">
                          <a:solidFill>
                            <a:schemeClr val="bg1"/>
                          </a:solidFill>
                          <a:latin typeface="Calibri"/>
                        </a:defRPr>
                      </a:lvl9pPr>
                    </a:lstStyle>
                    <a:p>
                      <a:pPr defTabSz="914400">
                        <a:spcBef>
                          <a:spcPts val="300"/>
                        </a:spcBef>
                      </a:pPr>
                      <a:r>
                        <a:rPr lang="en-GB" sz="1400" b="1" dirty="0">
                          <a:solidFill>
                            <a:schemeClr val="bg1"/>
                          </a:solidFill>
                          <a:latin typeface="+mn-lt"/>
                          <a:cs typeface="Arial" pitchFamily="34" charset="0"/>
                        </a:rPr>
                        <a:t>What comes next</a:t>
                      </a:r>
                      <a:endParaRPr lang="en-GB" sz="1050" b="0" i="1" dirty="0">
                        <a:solidFill>
                          <a:schemeClr val="bg1"/>
                        </a:solidFill>
                        <a:latin typeface="+mn-lt"/>
                        <a:cs typeface="Arial" pitchFamily="34" charset="0"/>
                      </a:endParaRPr>
                    </a:p>
                  </a:txBody>
                  <a:tcPr marL="65314" marR="65314" marT="30145" marB="30145">
                    <a:lnL w="6350" cap="flat" cmpd="sng" algn="ctr">
                      <a:noFill/>
                      <a:prstDash val="solid"/>
                      <a:miter lim="800000"/>
                    </a:lnL>
                    <a:lnR w="6350" cap="flat" cmpd="sng" algn="ctr">
                      <a:noFill/>
                      <a:prstDash val="solid"/>
                      <a:miter lim="800000"/>
                      <a:headEnd type="none" w="med" len="med"/>
                      <a:tailEnd type="none" w="med" len="med"/>
                    </a:lnR>
                    <a:lnT w="6350" cap="flat" cmpd="sng" algn="ctr">
                      <a:noFill/>
                      <a:prstDash val="solid"/>
                      <a:miter lim="800000"/>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90C0"/>
                    </a:solidFill>
                  </a:tcPr>
                </a:tc>
                <a:extLst>
                  <a:ext uri="{0D108BD9-81ED-4DB2-BD59-A6C34878D82A}">
                    <a16:rowId xmlns:a16="http://schemas.microsoft.com/office/drawing/2014/main" val="10000"/>
                  </a:ext>
                </a:extLst>
              </a:tr>
              <a:tr h="2058173">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Launch nursing collaborative bank at end November</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Continue planned approach to mature workforce information and analytics </a:t>
                      </a:r>
                    </a:p>
                    <a:p>
                      <a:pPr marL="171450" marR="0" lvl="0" indent="-171450"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Confirm additional HR consolidation opportunities, identifying quick wins and options to take forward, developing </a:t>
                      </a:r>
                      <a:r>
                        <a:rPr lang="en-GB" sz="1400" kern="1200" noProof="0" dirty="0">
                          <a:solidFill>
                            <a:schemeClr val="tx1"/>
                          </a:solidFill>
                          <a:latin typeface="Calibri"/>
                          <a:ea typeface="+mn-ea"/>
                          <a:cs typeface="+mn-cs"/>
                        </a:rPr>
                        <a:t>high level Business Case</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txBody>
                  <a:tcPr marL="65314" marR="65314" marT="30145" marB="3014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aphicFrame>
        <p:nvGraphicFramePr>
          <p:cNvPr id="15" name="Table 14">
            <a:extLst>
              <a:ext uri="{FF2B5EF4-FFF2-40B4-BE49-F238E27FC236}">
                <a16:creationId xmlns:a16="http://schemas.microsoft.com/office/drawing/2014/main" id="{F9BDFF6E-784E-46FE-8F03-8224205FF4AC}"/>
              </a:ext>
            </a:extLst>
          </p:cNvPr>
          <p:cNvGraphicFramePr>
            <a:graphicFrameLocks noGrp="1"/>
          </p:cNvGraphicFramePr>
          <p:nvPr>
            <p:extLst/>
          </p:nvPr>
        </p:nvGraphicFramePr>
        <p:xfrm>
          <a:off x="191344" y="2826824"/>
          <a:ext cx="6048672" cy="2430791"/>
        </p:xfrm>
        <a:graphic>
          <a:graphicData uri="http://schemas.openxmlformats.org/drawingml/2006/table">
            <a:tbl>
              <a:tblPr firstRow="1" bandRow="1" bandCol="1">
                <a:tableStyleId>{69012ECD-51FC-41F1-AA8D-1B2483CD663E}</a:tableStyleId>
              </a:tblPr>
              <a:tblGrid>
                <a:gridCol w="6048672">
                  <a:extLst>
                    <a:ext uri="{9D8B030D-6E8A-4147-A177-3AD203B41FA5}">
                      <a16:colId xmlns:a16="http://schemas.microsoft.com/office/drawing/2014/main" val="20000"/>
                    </a:ext>
                  </a:extLst>
                </a:gridCol>
              </a:tblGrid>
              <a:tr h="386152">
                <a:tc>
                  <a:txBody>
                    <a:bodyPr/>
                    <a:lstStyle/>
                    <a:p>
                      <a:pPr>
                        <a:spcBef>
                          <a:spcPts val="300"/>
                        </a:spcBef>
                      </a:pPr>
                      <a:r>
                        <a:rPr lang="en-GB" sz="1400" dirty="0">
                          <a:solidFill>
                            <a:schemeClr val="bg1"/>
                          </a:solidFill>
                          <a:latin typeface="+mn-lt"/>
                          <a:cs typeface="Arial" pitchFamily="34" charset="0"/>
                        </a:rPr>
                        <a:t>What has been achieved so far</a:t>
                      </a:r>
                    </a:p>
                  </a:txBody>
                  <a:tcPr marL="65314" marR="65314" marT="30145" marB="3014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90C0"/>
                    </a:solidFill>
                  </a:tcPr>
                </a:tc>
                <a:extLst>
                  <a:ext uri="{0D108BD9-81ED-4DB2-BD59-A6C34878D82A}">
                    <a16:rowId xmlns:a16="http://schemas.microsoft.com/office/drawing/2014/main" val="10000"/>
                  </a:ext>
                </a:extLst>
              </a:tr>
              <a:tr h="2044639">
                <a:tc>
                  <a:txBody>
                    <a:body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Simplifying HR processes and systems </a:t>
                      </a:r>
                      <a:r>
                        <a:rPr kumimoji="0" lang="en-GB"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Medical collaborative bank launched and nursing bank near completion with potential savings identified </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Workforce information and analytics </a:t>
                      </a:r>
                      <a:r>
                        <a:rPr kumimoji="0" lang="en-GB"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development of the </a:t>
                      </a:r>
                      <a:r>
                        <a:rPr lang="en-GB" sz="1400" dirty="0">
                          <a:effectLst/>
                          <a:latin typeface="Calibri" panose="020F0502020204030204" pitchFamily="34" charset="0"/>
                          <a:ea typeface="MS PGothic" panose="020B0600070205080204" pitchFamily="34" charset="-128"/>
                          <a:cs typeface="Calibri" panose="020F0502020204030204" pitchFamily="34" charset="0"/>
                        </a:rPr>
                        <a:t>Workforce intelligence Service Model </a:t>
                      </a:r>
                      <a:r>
                        <a:rPr kumimoji="0" lang="en-GB"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agreed with monthly reporting underway</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Core HR Admin consolidation and collaboration </a:t>
                      </a:r>
                      <a:r>
                        <a:rPr kumimoji="0" lang="en-GB" sz="1400" b="0" i="0" u="none" strike="noStrike" kern="1200" cap="none" spc="0" normalizeH="0" baseline="0" noProof="0" dirty="0">
                          <a:ln>
                            <a:noFill/>
                          </a:ln>
                          <a:solidFill>
                            <a:prstClr val="black"/>
                          </a:solidFill>
                          <a:effectLst/>
                          <a:uLnTx/>
                          <a:uFillTx/>
                          <a:latin typeface="+mn-lt"/>
                          <a:ea typeface="+mn-ea"/>
                          <a:cs typeface="Arial" panose="020B0604020202020204" pitchFamily="34" charset="0"/>
                        </a:rPr>
                        <a:t>– baselining activities are underway to identify further opportunities for consolidation including </a:t>
                      </a:r>
                      <a:r>
                        <a:rPr kumimoji="0" lang="en-GB" sz="1400" b="0" i="0" u="none" strike="noStrike" kern="1200" cap="none" spc="0" normalizeH="0" baseline="0" dirty="0">
                          <a:ln>
                            <a:noFill/>
                          </a:ln>
                          <a:solidFill>
                            <a:prstClr val="black"/>
                          </a:solidFill>
                          <a:effectLst/>
                          <a:uLnTx/>
                          <a:uFillTx/>
                          <a:latin typeface="+mn-lt"/>
                          <a:ea typeface="+mn-ea"/>
                          <a:cs typeface="Arial" panose="020B0604020202020204" pitchFamily="34" charset="0"/>
                        </a:rPr>
                        <a:t>SIPS, Process Automation and BOT pilots</a:t>
                      </a:r>
                    </a:p>
                  </a:txBody>
                  <a:tcPr marL="65314" marR="65314" marT="30145" marB="30145">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902648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76F84FA-B8EB-462F-97BA-032CB76B4E3A}" type="slidenum">
              <a:rPr lang="en-GB" smtClean="0"/>
              <a:t>33</a:t>
            </a:fld>
            <a:endParaRPr lang="en-GB"/>
          </a:p>
        </p:txBody>
      </p:sp>
      <p:sp>
        <p:nvSpPr>
          <p:cNvPr id="3" name="Title 2"/>
          <p:cNvSpPr>
            <a:spLocks noGrp="1"/>
          </p:cNvSpPr>
          <p:nvPr>
            <p:ph type="title"/>
          </p:nvPr>
        </p:nvSpPr>
        <p:spPr/>
        <p:txBody>
          <a:bodyPr/>
          <a:lstStyle/>
          <a:p>
            <a:r>
              <a:rPr lang="en-GB" dirty="0"/>
              <a:t>Appendix 3: ICS People Function Development</a:t>
            </a:r>
          </a:p>
        </p:txBody>
      </p:sp>
    </p:spTree>
    <p:extLst>
      <p:ext uri="{BB962C8B-B14F-4D97-AF65-F5344CB8AC3E}">
        <p14:creationId xmlns:p14="http://schemas.microsoft.com/office/powerpoint/2010/main" val="41505849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76F84FA-B8EB-462F-97BA-032CB76B4E3A}" type="slidenum">
              <a:rPr lang="en-GB" smtClean="0"/>
              <a:t>34</a:t>
            </a:fld>
            <a:endParaRPr lang="en-GB"/>
          </a:p>
        </p:txBody>
      </p:sp>
      <p:sp>
        <p:nvSpPr>
          <p:cNvPr id="4" name="Title 3"/>
          <p:cNvSpPr>
            <a:spLocks noGrp="1"/>
          </p:cNvSpPr>
          <p:nvPr>
            <p:ph type="title"/>
          </p:nvPr>
        </p:nvSpPr>
        <p:spPr/>
        <p:txBody>
          <a:bodyPr>
            <a:noAutofit/>
          </a:bodyPr>
          <a:lstStyle/>
          <a:p>
            <a:r>
              <a:rPr lang="en-GB" sz="2800" dirty="0"/>
              <a:t>Workforce Governance will be reviewed following readiness of ICS People Function </a:t>
            </a:r>
          </a:p>
        </p:txBody>
      </p:sp>
      <p:pic>
        <p:nvPicPr>
          <p:cNvPr id="5" name="Picture 4">
            <a:extLst>
              <a:ext uri="{FF2B5EF4-FFF2-40B4-BE49-F238E27FC236}">
                <a16:creationId xmlns:a16="http://schemas.microsoft.com/office/drawing/2014/main" id="{DE4DC4A8-314A-4C32-B015-5E91EAC5BA27}"/>
              </a:ext>
            </a:extLst>
          </p:cNvPr>
          <p:cNvPicPr>
            <a:picLocks noChangeAspect="1"/>
          </p:cNvPicPr>
          <p:nvPr/>
        </p:nvPicPr>
        <p:blipFill>
          <a:blip r:embed="rId2"/>
          <a:stretch>
            <a:fillRect/>
          </a:stretch>
        </p:blipFill>
        <p:spPr>
          <a:xfrm>
            <a:off x="8234985" y="1156373"/>
            <a:ext cx="3224531" cy="4000819"/>
          </a:xfrm>
          <a:prstGeom prst="rect">
            <a:avLst/>
          </a:prstGeom>
        </p:spPr>
      </p:pic>
      <p:sp>
        <p:nvSpPr>
          <p:cNvPr id="6" name="Rectangle 5">
            <a:extLst>
              <a:ext uri="{FF2B5EF4-FFF2-40B4-BE49-F238E27FC236}">
                <a16:creationId xmlns:a16="http://schemas.microsoft.com/office/drawing/2014/main" id="{8660CCC6-379F-42EA-960E-A9D1260B07BB}"/>
              </a:ext>
            </a:extLst>
          </p:cNvPr>
          <p:cNvSpPr/>
          <p:nvPr/>
        </p:nvSpPr>
        <p:spPr>
          <a:xfrm>
            <a:off x="8193327" y="5169966"/>
            <a:ext cx="3224531" cy="923330"/>
          </a:xfrm>
          <a:prstGeom prst="rect">
            <a:avLst/>
          </a:prstGeom>
        </p:spPr>
        <p:txBody>
          <a:bodyPr wrap="square">
            <a:spAutoFit/>
          </a:bodyPr>
          <a:lstStyle/>
          <a:p>
            <a:pPr algn="ctr"/>
            <a:r>
              <a:rPr lang="en-GB" i="1" dirty="0">
                <a:solidFill>
                  <a:srgbClr val="000000"/>
                </a:solidFill>
              </a:rPr>
              <a:t>Evolving maturity of the NWL Workforce Dashboard which will improve creation of insights </a:t>
            </a:r>
          </a:p>
        </p:txBody>
      </p:sp>
      <p:sp>
        <p:nvSpPr>
          <p:cNvPr id="7" name="Rectangle: Rounded Corners 6">
            <a:extLst>
              <a:ext uri="{FF2B5EF4-FFF2-40B4-BE49-F238E27FC236}">
                <a16:creationId xmlns:a16="http://schemas.microsoft.com/office/drawing/2014/main" id="{9EA08752-3254-4397-AD8C-7F93F02FF72A}"/>
              </a:ext>
            </a:extLst>
          </p:cNvPr>
          <p:cNvSpPr/>
          <p:nvPr/>
        </p:nvSpPr>
        <p:spPr>
          <a:xfrm>
            <a:off x="2513548" y="1858813"/>
            <a:ext cx="1097280" cy="656216"/>
          </a:xfrm>
          <a:prstGeom prst="roundRect">
            <a:avLst/>
          </a:prstGeom>
          <a:solidFill>
            <a:srgbClr val="00B8B3"/>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solidFill>
                  <a:srgbClr val="FFFFFF"/>
                </a:solidFill>
              </a:rPr>
              <a:t>ICS </a:t>
            </a:r>
            <a:r>
              <a:rPr lang="en-GB" sz="1400" dirty="0" err="1">
                <a:solidFill>
                  <a:srgbClr val="FFFFFF"/>
                </a:solidFill>
              </a:rPr>
              <a:t>Exex</a:t>
            </a:r>
            <a:r>
              <a:rPr lang="en-GB" sz="1400" dirty="0">
                <a:solidFill>
                  <a:srgbClr val="FFFFFF"/>
                </a:solidFill>
              </a:rPr>
              <a:t>.</a:t>
            </a:r>
          </a:p>
          <a:p>
            <a:pPr algn="ctr"/>
            <a:r>
              <a:rPr lang="en-GB" sz="1400" dirty="0">
                <a:solidFill>
                  <a:srgbClr val="FFFFFF"/>
                </a:solidFill>
              </a:rPr>
              <a:t>Deep Dives</a:t>
            </a:r>
          </a:p>
        </p:txBody>
      </p:sp>
      <p:sp>
        <p:nvSpPr>
          <p:cNvPr id="8" name="Rectangle: Rounded Corners 7">
            <a:extLst>
              <a:ext uri="{FF2B5EF4-FFF2-40B4-BE49-F238E27FC236}">
                <a16:creationId xmlns:a16="http://schemas.microsoft.com/office/drawing/2014/main" id="{3904D85F-BC44-4430-859D-3DE665C132B5}"/>
              </a:ext>
            </a:extLst>
          </p:cNvPr>
          <p:cNvSpPr/>
          <p:nvPr/>
        </p:nvSpPr>
        <p:spPr>
          <a:xfrm>
            <a:off x="3718404" y="1858813"/>
            <a:ext cx="1097280" cy="656216"/>
          </a:xfrm>
          <a:prstGeom prst="roundRect">
            <a:avLst/>
          </a:prstGeom>
          <a:solidFill>
            <a:srgbClr val="00B8B3"/>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solidFill>
                  <a:srgbClr val="FFFFFF"/>
                </a:solidFill>
              </a:rPr>
              <a:t>CEO’s</a:t>
            </a:r>
          </a:p>
        </p:txBody>
      </p:sp>
      <p:sp>
        <p:nvSpPr>
          <p:cNvPr id="9" name="Rectangle: Rounded Corners 8">
            <a:extLst>
              <a:ext uri="{FF2B5EF4-FFF2-40B4-BE49-F238E27FC236}">
                <a16:creationId xmlns:a16="http://schemas.microsoft.com/office/drawing/2014/main" id="{E93ACFF5-FB34-432C-BEC5-327CB50B2BCD}"/>
              </a:ext>
            </a:extLst>
          </p:cNvPr>
          <p:cNvSpPr/>
          <p:nvPr/>
        </p:nvSpPr>
        <p:spPr>
          <a:xfrm>
            <a:off x="2535063" y="1407917"/>
            <a:ext cx="2273036" cy="368275"/>
          </a:xfrm>
          <a:prstGeom prst="roundRect">
            <a:avLst/>
          </a:prstGeom>
          <a:solidFill>
            <a:srgbClr val="00B8B3"/>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solidFill>
                  <a:srgbClr val="FFFFFF"/>
                </a:solidFill>
              </a:rPr>
              <a:t>Care Partnership</a:t>
            </a:r>
          </a:p>
        </p:txBody>
      </p:sp>
      <p:sp>
        <p:nvSpPr>
          <p:cNvPr id="10" name="Rectangle: Rounded Corners 12">
            <a:extLst>
              <a:ext uri="{FF2B5EF4-FFF2-40B4-BE49-F238E27FC236}">
                <a16:creationId xmlns:a16="http://schemas.microsoft.com/office/drawing/2014/main" id="{45A50744-5D0B-4BFB-8EC1-6F0B8B58E426}"/>
              </a:ext>
            </a:extLst>
          </p:cNvPr>
          <p:cNvSpPr/>
          <p:nvPr/>
        </p:nvSpPr>
        <p:spPr>
          <a:xfrm>
            <a:off x="4967893" y="5324803"/>
            <a:ext cx="2208227" cy="656216"/>
          </a:xfrm>
          <a:prstGeom prst="roundRect">
            <a:avLst/>
          </a:prstGeom>
          <a:solidFill>
            <a:srgbClr val="2A90C0"/>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solidFill>
                  <a:srgbClr val="FFFFFF"/>
                </a:solidFill>
              </a:rPr>
              <a:t>Workforce element of </a:t>
            </a:r>
            <a:r>
              <a:rPr lang="en-GB" sz="1400" dirty="0" err="1">
                <a:solidFill>
                  <a:srgbClr val="FFFFFF"/>
                </a:solidFill>
              </a:rPr>
              <a:t>SOM</a:t>
            </a:r>
            <a:endParaRPr lang="en-GB" sz="1400" dirty="0">
              <a:solidFill>
                <a:srgbClr val="FFFFFF"/>
              </a:solidFill>
            </a:endParaRPr>
          </a:p>
        </p:txBody>
      </p:sp>
      <p:sp>
        <p:nvSpPr>
          <p:cNvPr id="11" name="Rectangle: Rounded Corners 9">
            <a:extLst>
              <a:ext uri="{FF2B5EF4-FFF2-40B4-BE49-F238E27FC236}">
                <a16:creationId xmlns:a16="http://schemas.microsoft.com/office/drawing/2014/main" id="{892AD6F9-DB1A-4084-A1DB-46EAD802E617}"/>
              </a:ext>
            </a:extLst>
          </p:cNvPr>
          <p:cNvSpPr/>
          <p:nvPr/>
        </p:nvSpPr>
        <p:spPr>
          <a:xfrm>
            <a:off x="695400" y="5330297"/>
            <a:ext cx="1180859" cy="656216"/>
          </a:xfrm>
          <a:prstGeom prst="roundRect">
            <a:avLst/>
          </a:prstGeom>
          <a:solidFill>
            <a:srgbClr val="2A90C0"/>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solidFill>
                  <a:srgbClr val="FFFFFF"/>
                </a:solidFill>
              </a:rPr>
              <a:t>Trusts</a:t>
            </a:r>
          </a:p>
        </p:txBody>
      </p:sp>
      <p:sp>
        <p:nvSpPr>
          <p:cNvPr id="12" name="Rectangle: Rounded Corners 10">
            <a:extLst>
              <a:ext uri="{FF2B5EF4-FFF2-40B4-BE49-F238E27FC236}">
                <a16:creationId xmlns:a16="http://schemas.microsoft.com/office/drawing/2014/main" id="{91B73046-211C-4E65-B520-F92975E6CD4C}"/>
              </a:ext>
            </a:extLst>
          </p:cNvPr>
          <p:cNvSpPr/>
          <p:nvPr/>
        </p:nvSpPr>
        <p:spPr>
          <a:xfrm>
            <a:off x="2671042" y="3586820"/>
            <a:ext cx="2022438" cy="849493"/>
          </a:xfrm>
          <a:prstGeom prst="roundRect">
            <a:avLst/>
          </a:prstGeom>
          <a:solidFill>
            <a:schemeClr val="accent4"/>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solidFill>
                  <a:srgbClr val="FFFFFF"/>
                </a:solidFill>
              </a:rPr>
              <a:t>HRD Programme management oversight</a:t>
            </a:r>
          </a:p>
        </p:txBody>
      </p:sp>
      <p:sp>
        <p:nvSpPr>
          <p:cNvPr id="13" name="Rectangle: Rounded Corners 11">
            <a:extLst>
              <a:ext uri="{FF2B5EF4-FFF2-40B4-BE49-F238E27FC236}">
                <a16:creationId xmlns:a16="http://schemas.microsoft.com/office/drawing/2014/main" id="{F816AA8F-8A7F-4816-8F41-89F34AFB7ABA}"/>
              </a:ext>
            </a:extLst>
          </p:cNvPr>
          <p:cNvSpPr/>
          <p:nvPr/>
        </p:nvSpPr>
        <p:spPr>
          <a:xfrm>
            <a:off x="2164812" y="5330297"/>
            <a:ext cx="2547700" cy="656216"/>
          </a:xfrm>
          <a:prstGeom prst="roundRect">
            <a:avLst/>
          </a:prstGeom>
          <a:solidFill>
            <a:srgbClr val="2A90C0"/>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solidFill>
                  <a:srgbClr val="FFFFFF"/>
                </a:solidFill>
              </a:rPr>
              <a:t>Collective work we all do but in our individual trusts (80%) </a:t>
            </a:r>
          </a:p>
        </p:txBody>
      </p:sp>
      <p:sp>
        <p:nvSpPr>
          <p:cNvPr id="14" name="Rectangle: Rounded Corners 13">
            <a:extLst>
              <a:ext uri="{FF2B5EF4-FFF2-40B4-BE49-F238E27FC236}">
                <a16:creationId xmlns:a16="http://schemas.microsoft.com/office/drawing/2014/main" id="{F392A96E-851C-40AA-88C1-308DE8C5E7C1}"/>
              </a:ext>
            </a:extLst>
          </p:cNvPr>
          <p:cNvSpPr/>
          <p:nvPr/>
        </p:nvSpPr>
        <p:spPr>
          <a:xfrm>
            <a:off x="721816" y="4522051"/>
            <a:ext cx="1165688" cy="656216"/>
          </a:xfrm>
          <a:prstGeom prst="roundRect">
            <a:avLst/>
          </a:prstGeom>
          <a:solidFill>
            <a:srgbClr val="2A90C0"/>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solidFill>
                  <a:srgbClr val="FFFFFF"/>
                </a:solidFill>
              </a:rPr>
              <a:t>HRD Sponsors </a:t>
            </a:r>
          </a:p>
        </p:txBody>
      </p:sp>
      <p:sp>
        <p:nvSpPr>
          <p:cNvPr id="15" name="Rectangle: Rounded Corners 14">
            <a:extLst>
              <a:ext uri="{FF2B5EF4-FFF2-40B4-BE49-F238E27FC236}">
                <a16:creationId xmlns:a16="http://schemas.microsoft.com/office/drawing/2014/main" id="{DADE59DF-4BBB-4356-B939-B7C89CB22F3B}"/>
              </a:ext>
            </a:extLst>
          </p:cNvPr>
          <p:cNvSpPr/>
          <p:nvPr/>
        </p:nvSpPr>
        <p:spPr>
          <a:xfrm>
            <a:off x="2164812" y="4522051"/>
            <a:ext cx="2547700" cy="656216"/>
          </a:xfrm>
          <a:prstGeom prst="roundRect">
            <a:avLst/>
          </a:prstGeom>
          <a:solidFill>
            <a:srgbClr val="2A90C0"/>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solidFill>
                  <a:srgbClr val="FFFFFF"/>
                </a:solidFill>
              </a:rPr>
              <a:t>Leadership of the collaborative workstreams (20%)</a:t>
            </a:r>
          </a:p>
        </p:txBody>
      </p:sp>
      <p:sp>
        <p:nvSpPr>
          <p:cNvPr id="16" name="Rectangle: Rounded Corners 15">
            <a:extLst>
              <a:ext uri="{FF2B5EF4-FFF2-40B4-BE49-F238E27FC236}">
                <a16:creationId xmlns:a16="http://schemas.microsoft.com/office/drawing/2014/main" id="{4307742E-FFEB-4A2E-8C3D-7199AEE9A5E7}"/>
              </a:ext>
            </a:extLst>
          </p:cNvPr>
          <p:cNvSpPr/>
          <p:nvPr/>
        </p:nvSpPr>
        <p:spPr>
          <a:xfrm>
            <a:off x="2671042" y="2654593"/>
            <a:ext cx="2022438" cy="849493"/>
          </a:xfrm>
          <a:prstGeom prst="roundRect">
            <a:avLst/>
          </a:prstGeom>
          <a:solidFill>
            <a:schemeClr val="accent4"/>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solidFill>
                  <a:srgbClr val="FFFFFF"/>
                </a:solidFill>
              </a:rPr>
              <a:t>NWL People Board</a:t>
            </a:r>
          </a:p>
          <a:p>
            <a:pPr algn="ctr"/>
            <a:r>
              <a:rPr lang="en-GB" sz="1400" dirty="0">
                <a:solidFill>
                  <a:srgbClr val="FFFFFF"/>
                </a:solidFill>
              </a:rPr>
              <a:t>Claire Murdoch Chair</a:t>
            </a:r>
          </a:p>
        </p:txBody>
      </p:sp>
      <p:sp>
        <p:nvSpPr>
          <p:cNvPr id="17" name="Rectangle: Rounded Corners 16">
            <a:extLst>
              <a:ext uri="{FF2B5EF4-FFF2-40B4-BE49-F238E27FC236}">
                <a16:creationId xmlns:a16="http://schemas.microsoft.com/office/drawing/2014/main" id="{50CC8374-7F60-4651-829E-BB2882230487}"/>
              </a:ext>
            </a:extLst>
          </p:cNvPr>
          <p:cNvSpPr/>
          <p:nvPr/>
        </p:nvSpPr>
        <p:spPr>
          <a:xfrm>
            <a:off x="4936320" y="3588040"/>
            <a:ext cx="2239800" cy="849072"/>
          </a:xfrm>
          <a:prstGeom prst="roundRect">
            <a:avLst/>
          </a:prstGeom>
          <a:solidFill>
            <a:schemeClr val="accent4"/>
          </a:solidFill>
          <a:ln w="9525" cap="rnd" cmpd="sng" algn="ctr">
            <a:solidFill>
              <a:schemeClr val="tx2"/>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solidFill>
                  <a:srgbClr val="FFFFFF"/>
                </a:solidFill>
              </a:rPr>
              <a:t>Inclusion Board and independent scrutiny of workforce inequalities </a:t>
            </a:r>
          </a:p>
        </p:txBody>
      </p:sp>
      <p:sp>
        <p:nvSpPr>
          <p:cNvPr id="19" name="Rectangle: Rounded Corners 18">
            <a:extLst>
              <a:ext uri="{FF2B5EF4-FFF2-40B4-BE49-F238E27FC236}">
                <a16:creationId xmlns:a16="http://schemas.microsoft.com/office/drawing/2014/main" id="{B7F00583-A753-4ECD-9F9F-EC2303C54AA0}"/>
              </a:ext>
            </a:extLst>
          </p:cNvPr>
          <p:cNvSpPr/>
          <p:nvPr/>
        </p:nvSpPr>
        <p:spPr>
          <a:xfrm>
            <a:off x="5345630" y="1289978"/>
            <a:ext cx="1830490" cy="1109890"/>
          </a:xfrm>
          <a:prstGeom prst="roundRect">
            <a:avLst/>
          </a:prstGeom>
          <a:solidFill>
            <a:srgbClr val="00B8B3"/>
          </a:solidFill>
          <a:ln w="9525" cap="rnd" cmpd="sng" algn="ctr">
            <a:solidFill>
              <a:schemeClr val="tx2"/>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solidFill>
                  <a:srgbClr val="FFFFFF"/>
                </a:solidFill>
              </a:rPr>
              <a:t>Quarterly National Returns against ICS People Plan</a:t>
            </a:r>
          </a:p>
          <a:p>
            <a:pPr algn="ctr"/>
            <a:endParaRPr lang="en-GB" sz="400" dirty="0">
              <a:solidFill>
                <a:srgbClr val="FFFFFF"/>
              </a:solidFill>
            </a:endParaRPr>
          </a:p>
          <a:p>
            <a:pPr algn="ctr"/>
            <a:r>
              <a:rPr lang="en-GB" sz="1400" dirty="0">
                <a:solidFill>
                  <a:srgbClr val="FFFFFF"/>
                </a:solidFill>
              </a:rPr>
              <a:t>Regional Returns </a:t>
            </a:r>
          </a:p>
        </p:txBody>
      </p:sp>
      <p:cxnSp>
        <p:nvCxnSpPr>
          <p:cNvPr id="20" name="Straight Connector 19">
            <a:extLst>
              <a:ext uri="{FF2B5EF4-FFF2-40B4-BE49-F238E27FC236}">
                <a16:creationId xmlns:a16="http://schemas.microsoft.com/office/drawing/2014/main" id="{2F8EED24-8C15-4369-B995-8E31B785F9E0}"/>
              </a:ext>
            </a:extLst>
          </p:cNvPr>
          <p:cNvCxnSpPr/>
          <p:nvPr/>
        </p:nvCxnSpPr>
        <p:spPr>
          <a:xfrm flipV="1">
            <a:off x="78750" y="5222795"/>
            <a:ext cx="6953354" cy="71866"/>
          </a:xfrm>
          <a:prstGeom prst="line">
            <a:avLst/>
          </a:prstGeom>
          <a:ln w="28575">
            <a:prstDash val="sysDash"/>
          </a:ln>
        </p:spPr>
        <p:style>
          <a:lnRef idx="1">
            <a:schemeClr val="dk1"/>
          </a:lnRef>
          <a:fillRef idx="0">
            <a:schemeClr val="dk1"/>
          </a:fillRef>
          <a:effectRef idx="0">
            <a:schemeClr val="dk1"/>
          </a:effectRef>
          <a:fontRef idx="minor">
            <a:schemeClr val="tx1"/>
          </a:fontRef>
        </p:style>
      </p:cxnSp>
      <p:sp>
        <p:nvSpPr>
          <p:cNvPr id="22" name="Rectangle: Rounded Corners 16">
            <a:extLst>
              <a:ext uri="{FF2B5EF4-FFF2-40B4-BE49-F238E27FC236}">
                <a16:creationId xmlns:a16="http://schemas.microsoft.com/office/drawing/2014/main" id="{50CC8374-7F60-4651-829E-BB2882230487}"/>
              </a:ext>
            </a:extLst>
          </p:cNvPr>
          <p:cNvSpPr/>
          <p:nvPr/>
        </p:nvSpPr>
        <p:spPr>
          <a:xfrm>
            <a:off x="191344" y="3588040"/>
            <a:ext cx="2239800" cy="849072"/>
          </a:xfrm>
          <a:prstGeom prst="roundRect">
            <a:avLst/>
          </a:prstGeom>
          <a:solidFill>
            <a:schemeClr val="accent4"/>
          </a:solidFill>
          <a:ln w="9525" cap="rnd" cmpd="sng" algn="ctr">
            <a:solidFill>
              <a:schemeClr val="tx2"/>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solidFill>
                  <a:srgbClr val="FFFFFF"/>
                </a:solidFill>
              </a:rPr>
              <a:t>Education Board ensuring ongoing workforce development</a:t>
            </a:r>
          </a:p>
        </p:txBody>
      </p:sp>
      <p:sp>
        <p:nvSpPr>
          <p:cNvPr id="2" name="TextBox 1"/>
          <p:cNvSpPr txBox="1"/>
          <p:nvPr/>
        </p:nvSpPr>
        <p:spPr>
          <a:xfrm>
            <a:off x="-24680" y="1231765"/>
            <a:ext cx="2538228" cy="316482"/>
          </a:xfrm>
          <a:prstGeom prst="rect">
            <a:avLst/>
          </a:prstGeom>
          <a:noFill/>
        </p:spPr>
        <p:txBody>
          <a:bodyPr wrap="square" rtlCol="0">
            <a:spAutoFit/>
          </a:bodyPr>
          <a:lstStyle/>
          <a:p>
            <a:r>
              <a:rPr lang="en-GB" sz="1400" b="1" dirty="0"/>
              <a:t>Current Governance Structure</a:t>
            </a:r>
          </a:p>
        </p:txBody>
      </p:sp>
      <p:cxnSp>
        <p:nvCxnSpPr>
          <p:cNvPr id="25" name="Straight Arrow Connector 24"/>
          <p:cNvCxnSpPr>
            <a:stCxn id="22" idx="3"/>
            <a:endCxn id="12" idx="1"/>
          </p:cNvCxnSpPr>
          <p:nvPr/>
        </p:nvCxnSpPr>
        <p:spPr>
          <a:xfrm flipV="1">
            <a:off x="2431144" y="4011567"/>
            <a:ext cx="239898" cy="100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2" idx="3"/>
            <a:endCxn id="17" idx="1"/>
          </p:cNvCxnSpPr>
          <p:nvPr/>
        </p:nvCxnSpPr>
        <p:spPr>
          <a:xfrm>
            <a:off x="4693480" y="4011567"/>
            <a:ext cx="242840" cy="100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4712512" y="3429000"/>
            <a:ext cx="223808" cy="15782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2428202" y="3418554"/>
            <a:ext cx="242840" cy="18076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42728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76F84FA-B8EB-462F-97BA-032CB76B4E3A}" type="slidenum">
              <a:rPr lang="en-GB" smtClean="0"/>
              <a:t>35</a:t>
            </a:fld>
            <a:endParaRPr lang="en-GB"/>
          </a:p>
        </p:txBody>
      </p:sp>
      <p:sp>
        <p:nvSpPr>
          <p:cNvPr id="4" name="Title 3"/>
          <p:cNvSpPr>
            <a:spLocks noGrp="1"/>
          </p:cNvSpPr>
          <p:nvPr>
            <p:ph type="title"/>
          </p:nvPr>
        </p:nvSpPr>
        <p:spPr/>
        <p:txBody>
          <a:bodyPr>
            <a:noAutofit/>
          </a:bodyPr>
          <a:lstStyle/>
          <a:p>
            <a:r>
              <a:rPr lang="en-GB" sz="3200" dirty="0"/>
              <a:t>Using the System Development Tool, it outlines key design features which should be in place: </a:t>
            </a:r>
          </a:p>
        </p:txBody>
      </p:sp>
      <p:graphicFrame>
        <p:nvGraphicFramePr>
          <p:cNvPr id="6" name="Table 5"/>
          <p:cNvGraphicFramePr>
            <a:graphicFrameLocks noGrp="1"/>
          </p:cNvGraphicFramePr>
          <p:nvPr>
            <p:extLst/>
          </p:nvPr>
        </p:nvGraphicFramePr>
        <p:xfrm>
          <a:off x="407368" y="1416432"/>
          <a:ext cx="11449272" cy="4604856"/>
        </p:xfrm>
        <a:graphic>
          <a:graphicData uri="http://schemas.openxmlformats.org/drawingml/2006/table">
            <a:tbl>
              <a:tblPr firstRow="1" bandRow="1">
                <a:tableStyleId>{5940675A-B579-460E-94D1-54222C63F5DA}</a:tableStyleId>
              </a:tblPr>
              <a:tblGrid>
                <a:gridCol w="576064">
                  <a:extLst>
                    <a:ext uri="{9D8B030D-6E8A-4147-A177-3AD203B41FA5}">
                      <a16:colId xmlns:a16="http://schemas.microsoft.com/office/drawing/2014/main" val="1905684941"/>
                    </a:ext>
                  </a:extLst>
                </a:gridCol>
                <a:gridCol w="392430">
                  <a:extLst>
                    <a:ext uri="{9D8B030D-6E8A-4147-A177-3AD203B41FA5}">
                      <a16:colId xmlns:a16="http://schemas.microsoft.com/office/drawing/2014/main" val="4062881487"/>
                    </a:ext>
                  </a:extLst>
                </a:gridCol>
                <a:gridCol w="9184634">
                  <a:extLst>
                    <a:ext uri="{9D8B030D-6E8A-4147-A177-3AD203B41FA5}">
                      <a16:colId xmlns:a16="http://schemas.microsoft.com/office/drawing/2014/main" val="1665698321"/>
                    </a:ext>
                  </a:extLst>
                </a:gridCol>
                <a:gridCol w="1296144">
                  <a:extLst>
                    <a:ext uri="{9D8B030D-6E8A-4147-A177-3AD203B41FA5}">
                      <a16:colId xmlns:a16="http://schemas.microsoft.com/office/drawing/2014/main" val="39831405"/>
                    </a:ext>
                  </a:extLst>
                </a:gridCol>
              </a:tblGrid>
              <a:tr h="345638">
                <a:tc>
                  <a:txBody>
                    <a:bodyPr/>
                    <a:lstStyle/>
                    <a:p>
                      <a:r>
                        <a:rPr lang="en-GB" sz="1000" b="1" dirty="0">
                          <a:solidFill>
                            <a:schemeClr val="bg1"/>
                          </a:solidFill>
                          <a:latin typeface="Arial" panose="020B0604020202020204" pitchFamily="34" charset="0"/>
                          <a:cs typeface="Arial" panose="020B0604020202020204" pitchFamily="34" charset="0"/>
                        </a:rPr>
                        <a:t>Phase</a:t>
                      </a:r>
                    </a:p>
                  </a:txBody>
                  <a:tcPr>
                    <a:lnL w="12700" cap="flat" cmpd="sng" algn="ctr">
                      <a:solidFill>
                        <a:srgbClr val="2A90C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rgbClr val="2A90C0"/>
                    </a:solidFill>
                  </a:tcPr>
                </a:tc>
                <a:tc>
                  <a:txBody>
                    <a:bodyPr/>
                    <a:lstStyle/>
                    <a:p>
                      <a:r>
                        <a:rPr lang="en-GB" sz="1000" b="1" dirty="0">
                          <a:solidFill>
                            <a:schemeClr val="bg1"/>
                          </a:solidFill>
                          <a:latin typeface="Arial" panose="020B0604020202020204" pitchFamily="34" charset="0"/>
                          <a:cs typeface="Arial" panose="020B0604020202020204" pitchFamily="34" charset="0"/>
                        </a:rPr>
                        <a:t>ID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rgbClr val="2A90C0"/>
                    </a:solidFill>
                  </a:tcPr>
                </a:tc>
                <a:tc>
                  <a:txBody>
                    <a:bodyPr/>
                    <a:lstStyle/>
                    <a:p>
                      <a:r>
                        <a:rPr lang="en-GB" sz="1000" b="1" dirty="0">
                          <a:solidFill>
                            <a:schemeClr val="bg1"/>
                          </a:solidFill>
                          <a:latin typeface="Arial" panose="020B0604020202020204" pitchFamily="34" charset="0"/>
                          <a:cs typeface="Arial" panose="020B0604020202020204" pitchFamily="34" charset="0"/>
                        </a:rPr>
                        <a:t>Feature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rgbClr val="2A90C0"/>
                    </a:solidFill>
                  </a:tcPr>
                </a:tc>
                <a:tc>
                  <a:txBody>
                    <a:bodyPr/>
                    <a:lstStyle/>
                    <a:p>
                      <a:r>
                        <a:rPr lang="en-GB" sz="1000" b="1" dirty="0">
                          <a:solidFill>
                            <a:schemeClr val="bg1"/>
                          </a:solidFill>
                          <a:latin typeface="Arial" panose="020B0604020202020204" pitchFamily="34" charset="0"/>
                          <a:cs typeface="Arial" panose="020B0604020202020204" pitchFamily="34" charset="0"/>
                        </a:rPr>
                        <a:t>Assessment</a:t>
                      </a:r>
                    </a:p>
                  </a:txBody>
                  <a:tcPr>
                    <a:lnL w="12700" cap="flat" cmpd="sng" algn="ctr">
                      <a:solidFill>
                        <a:schemeClr val="bg1"/>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solidFill>
                      <a:srgbClr val="2A90C0"/>
                    </a:solidFill>
                  </a:tcPr>
                </a:tc>
                <a:extLst>
                  <a:ext uri="{0D108BD9-81ED-4DB2-BD59-A6C34878D82A}">
                    <a16:rowId xmlns:a16="http://schemas.microsoft.com/office/drawing/2014/main" val="3883580915"/>
                  </a:ext>
                </a:extLst>
              </a:tr>
              <a:tr h="345638">
                <a:tc rowSpan="4">
                  <a:txBody>
                    <a:bodyPr/>
                    <a:lstStyle/>
                    <a:p>
                      <a:pPr algn="ctr"/>
                      <a:r>
                        <a:rPr lang="en-GB" sz="1000" dirty="0">
                          <a:latin typeface="Arial" panose="020B0604020202020204" pitchFamily="34" charset="0"/>
                          <a:cs typeface="Arial" panose="020B0604020202020204" pitchFamily="34" charset="0"/>
                        </a:rPr>
                        <a:t>Preliminary</a:t>
                      </a:r>
                    </a:p>
                  </a:txBody>
                  <a:tcPr vert="vert270"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tc>
                  <a:txBody>
                    <a:bodyPr/>
                    <a:lstStyle/>
                    <a:p>
                      <a:r>
                        <a:rPr lang="en-GB" sz="1000" dirty="0">
                          <a:latin typeface="Arial" panose="020B0604020202020204" pitchFamily="34" charset="0"/>
                          <a:cs typeface="Arial" panose="020B0604020202020204" pitchFamily="34" charset="0"/>
                        </a:rPr>
                        <a:t>1.1</a:t>
                      </a:r>
                    </a:p>
                  </a:txBody>
                  <a:tcP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tc>
                  <a:txBody>
                    <a:bodyPr/>
                    <a:lstStyle/>
                    <a:p>
                      <a:pPr algn="l" fontAlgn="ctr"/>
                      <a:r>
                        <a:rPr lang="en-GB" sz="1000" b="0" i="0" u="none" strike="noStrike" dirty="0">
                          <a:solidFill>
                            <a:srgbClr val="000000"/>
                          </a:solidFill>
                          <a:effectLst/>
                          <a:latin typeface="Arial" panose="020B0604020202020204" pitchFamily="34" charset="0"/>
                          <a:cs typeface="Arial" panose="020B0604020202020204" pitchFamily="34" charset="0"/>
                        </a:rPr>
                        <a:t>The ICS has established a Workforce Improvement Programme Board, and programme leadership, and associated resources have been identified and mobilised</a:t>
                      </a:r>
                    </a:p>
                  </a:txBody>
                  <a:tcPr marL="0" marR="0" marT="0" marB="0"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extLst>
                  <a:ext uri="{0D108BD9-81ED-4DB2-BD59-A6C34878D82A}">
                    <a16:rowId xmlns:a16="http://schemas.microsoft.com/office/drawing/2014/main" val="3585195226"/>
                  </a:ext>
                </a:extLst>
              </a:tr>
              <a:tr h="345638">
                <a:tc vMerge="1">
                  <a:txBody>
                    <a:bodyPr/>
                    <a:lstStyle/>
                    <a:p>
                      <a:endParaRPr lang="en-GB" dirty="0"/>
                    </a:p>
                  </a:txBody>
                  <a:tcP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tc>
                  <a:txBody>
                    <a:bodyPr/>
                    <a:lstStyle/>
                    <a:p>
                      <a:r>
                        <a:rPr lang="en-GB" sz="1000" dirty="0">
                          <a:latin typeface="Arial" panose="020B0604020202020204" pitchFamily="34" charset="0"/>
                          <a:cs typeface="Arial" panose="020B0604020202020204" pitchFamily="34" charset="0"/>
                        </a:rPr>
                        <a:t>1.2</a:t>
                      </a:r>
                    </a:p>
                  </a:txBody>
                  <a:tcP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tc>
                  <a:txBody>
                    <a:bodyPr/>
                    <a:lstStyle/>
                    <a:p>
                      <a:pPr algn="l" fontAlgn="ctr"/>
                      <a:r>
                        <a:rPr lang="en-GB" sz="1000" b="0" i="0" u="none" strike="noStrike" dirty="0">
                          <a:solidFill>
                            <a:srgbClr val="000000"/>
                          </a:solidFill>
                          <a:effectLst/>
                          <a:latin typeface="Arial" panose="020B0604020202020204" pitchFamily="34" charset="0"/>
                          <a:cs typeface="Arial" panose="020B0604020202020204" pitchFamily="34" charset="0"/>
                        </a:rPr>
                        <a:t>The ICS has established arrangements to account for progress and performance in respect of the workforce improvement programme and response to the NHS People Plan to the ICS Board, to place partnerships and to the statutory boards of ICS partners, as appropriate</a:t>
                      </a:r>
                    </a:p>
                  </a:txBody>
                  <a:tcPr marL="0" marR="0" marT="0" marB="0"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extLst>
                  <a:ext uri="{0D108BD9-81ED-4DB2-BD59-A6C34878D82A}">
                    <a16:rowId xmlns:a16="http://schemas.microsoft.com/office/drawing/2014/main" val="134014439"/>
                  </a:ext>
                </a:extLst>
              </a:tr>
              <a:tr h="345638">
                <a:tc vMerge="1">
                  <a:txBody>
                    <a:bodyPr/>
                    <a:lstStyle/>
                    <a:p>
                      <a:endParaRPr lang="en-GB" dirty="0"/>
                    </a:p>
                  </a:txBody>
                  <a:tcP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tc>
                  <a:txBody>
                    <a:bodyPr/>
                    <a:lstStyle/>
                    <a:p>
                      <a:r>
                        <a:rPr lang="en-GB" sz="1000" dirty="0">
                          <a:latin typeface="Arial" panose="020B0604020202020204" pitchFamily="34" charset="0"/>
                          <a:cs typeface="Arial" panose="020B0604020202020204" pitchFamily="34" charset="0"/>
                        </a:rPr>
                        <a:t>1.3</a:t>
                      </a:r>
                    </a:p>
                  </a:txBody>
                  <a:tcP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tc>
                  <a:txBody>
                    <a:bodyPr/>
                    <a:lstStyle/>
                    <a:p>
                      <a:pPr algn="l" fontAlgn="ctr"/>
                      <a:r>
                        <a:rPr lang="en-GB" sz="1000" b="0" i="0" u="none" strike="noStrike" dirty="0">
                          <a:solidFill>
                            <a:srgbClr val="000000"/>
                          </a:solidFill>
                          <a:effectLst/>
                          <a:latin typeface="Arial" panose="020B0604020202020204" pitchFamily="34" charset="0"/>
                          <a:cs typeface="Arial" panose="020B0604020202020204" pitchFamily="34" charset="0"/>
                        </a:rPr>
                        <a:t>The ICS has a clear understanding of the key workforce challenges that prevail across and within the ICS</a:t>
                      </a:r>
                    </a:p>
                  </a:txBody>
                  <a:tcPr marL="0" marR="0" marT="0" marB="0"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extLst>
                  <a:ext uri="{0D108BD9-81ED-4DB2-BD59-A6C34878D82A}">
                    <a16:rowId xmlns:a16="http://schemas.microsoft.com/office/drawing/2014/main" val="4061355984"/>
                  </a:ext>
                </a:extLst>
              </a:tr>
              <a:tr h="345638">
                <a:tc vMerge="1">
                  <a:txBody>
                    <a:bodyPr/>
                    <a:lstStyle/>
                    <a:p>
                      <a:endParaRPr lang="en-GB" dirty="0"/>
                    </a:p>
                  </a:txBody>
                  <a:tcP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tc>
                  <a:txBody>
                    <a:bodyPr/>
                    <a:lstStyle/>
                    <a:p>
                      <a:r>
                        <a:rPr lang="en-GB" sz="1000" dirty="0">
                          <a:latin typeface="Arial" panose="020B0604020202020204" pitchFamily="34" charset="0"/>
                          <a:cs typeface="Arial" panose="020B0604020202020204" pitchFamily="34" charset="0"/>
                        </a:rPr>
                        <a:t>1.4</a:t>
                      </a:r>
                    </a:p>
                  </a:txBody>
                  <a:tcP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tc>
                  <a:txBody>
                    <a:bodyPr/>
                    <a:lstStyle/>
                    <a:p>
                      <a:pPr algn="l" fontAlgn="ctr"/>
                      <a:r>
                        <a:rPr lang="en-GB" sz="1000" b="0" i="0" u="none" strike="noStrike" dirty="0">
                          <a:solidFill>
                            <a:srgbClr val="000000"/>
                          </a:solidFill>
                          <a:effectLst/>
                          <a:latin typeface="Arial" panose="020B0604020202020204" pitchFamily="34" charset="0"/>
                          <a:cs typeface="Arial" panose="020B0604020202020204" pitchFamily="34" charset="0"/>
                        </a:rPr>
                        <a:t>A system-wide workforce development work programme has been defined and key priorities and timelines identified.  This work programme is under way</a:t>
                      </a:r>
                    </a:p>
                  </a:txBody>
                  <a:tcPr marL="0" marR="0" marT="0" marB="0"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extLst>
                  <a:ext uri="{0D108BD9-81ED-4DB2-BD59-A6C34878D82A}">
                    <a16:rowId xmlns:a16="http://schemas.microsoft.com/office/drawing/2014/main" val="6277987"/>
                  </a:ext>
                </a:extLst>
              </a:tr>
              <a:tr h="345638">
                <a:tc rowSpan="4">
                  <a:txBody>
                    <a:bodyPr/>
                    <a:lstStyle/>
                    <a:p>
                      <a:pPr algn="ctr"/>
                      <a:r>
                        <a:rPr lang="en-GB" sz="1000" dirty="0">
                          <a:latin typeface="Arial" panose="020B0604020202020204" pitchFamily="34" charset="0"/>
                          <a:cs typeface="Arial" panose="020B0604020202020204" pitchFamily="34" charset="0"/>
                        </a:rPr>
                        <a:t>Foundation</a:t>
                      </a:r>
                    </a:p>
                  </a:txBody>
                  <a:tcPr vert="vert270"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tc>
                  <a:txBody>
                    <a:bodyPr/>
                    <a:lstStyle/>
                    <a:p>
                      <a:r>
                        <a:rPr lang="en-GB" sz="1000" dirty="0">
                          <a:latin typeface="Arial" panose="020B0604020202020204" pitchFamily="34" charset="0"/>
                          <a:cs typeface="Arial" panose="020B0604020202020204" pitchFamily="34" charset="0"/>
                        </a:rPr>
                        <a:t>2.1</a:t>
                      </a:r>
                    </a:p>
                  </a:txBody>
                  <a:tcP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tc>
                  <a:txBody>
                    <a:bodyPr/>
                    <a:lstStyle/>
                    <a:p>
                      <a:pPr algn="l" fontAlgn="ctr"/>
                      <a:r>
                        <a:rPr lang="en-GB" sz="1000" b="0" i="0" u="none" strike="noStrike" dirty="0">
                          <a:solidFill>
                            <a:srgbClr val="000000"/>
                          </a:solidFill>
                          <a:effectLst/>
                          <a:latin typeface="Arial" panose="020B0604020202020204" pitchFamily="34" charset="0"/>
                          <a:cs typeface="Arial" panose="020B0604020202020204" pitchFamily="34" charset="0"/>
                        </a:rPr>
                        <a:t>The ICS has strong local people and workforce leadership, with Board level accountability for people across the breadth of the system. People and workforce are prioritised within ICS strategic plans</a:t>
                      </a:r>
                    </a:p>
                  </a:txBody>
                  <a:tcPr marL="0" marR="0" marT="0" marB="0"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extLst>
                  <a:ext uri="{0D108BD9-81ED-4DB2-BD59-A6C34878D82A}">
                    <a16:rowId xmlns:a16="http://schemas.microsoft.com/office/drawing/2014/main" val="4168944378"/>
                  </a:ext>
                </a:extLst>
              </a:tr>
              <a:tr h="345638">
                <a:tc vMerge="1">
                  <a:txBody>
                    <a:bodyPr/>
                    <a:lstStyle/>
                    <a:p>
                      <a:endParaRPr lang="en-GB" dirty="0"/>
                    </a:p>
                  </a:txBody>
                  <a:tcP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tc>
                  <a:txBody>
                    <a:bodyPr/>
                    <a:lstStyle/>
                    <a:p>
                      <a:r>
                        <a:rPr lang="en-GB" sz="1000" dirty="0">
                          <a:latin typeface="Arial" panose="020B0604020202020204" pitchFamily="34" charset="0"/>
                          <a:cs typeface="Arial" panose="020B0604020202020204" pitchFamily="34" charset="0"/>
                        </a:rPr>
                        <a:t>2.2</a:t>
                      </a:r>
                    </a:p>
                  </a:txBody>
                  <a:tcP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tc>
                  <a:txBody>
                    <a:bodyPr/>
                    <a:lstStyle/>
                    <a:p>
                      <a:pPr algn="l" fontAlgn="ctr"/>
                      <a:r>
                        <a:rPr lang="en-GB" sz="1000" b="0" i="0" u="none" strike="noStrike">
                          <a:solidFill>
                            <a:srgbClr val="000000"/>
                          </a:solidFill>
                          <a:effectLst/>
                          <a:latin typeface="Arial" panose="020B0604020202020204" pitchFamily="34" charset="0"/>
                          <a:cs typeface="Arial" panose="020B0604020202020204" pitchFamily="34" charset="0"/>
                        </a:rPr>
                        <a:t>A system-wide ICS People Plan has been developed and is being delivered by the ICS. This Plan describes how the ICS will deliver the people priorities set out in the NHS People Plan and annual planning guidance, as well as its own local people priorities</a:t>
                      </a:r>
                    </a:p>
                  </a:txBody>
                  <a:tcPr marL="0" marR="0" marT="0" marB="0"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extLst>
                  <a:ext uri="{0D108BD9-81ED-4DB2-BD59-A6C34878D82A}">
                    <a16:rowId xmlns:a16="http://schemas.microsoft.com/office/drawing/2014/main" val="1548098365"/>
                  </a:ext>
                </a:extLst>
              </a:tr>
              <a:tr h="388843">
                <a:tc vMerge="1">
                  <a:txBody>
                    <a:bodyPr/>
                    <a:lstStyle/>
                    <a:p>
                      <a:endParaRPr lang="en-GB" dirty="0"/>
                    </a:p>
                  </a:txBody>
                  <a:tcP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tc>
                  <a:txBody>
                    <a:bodyPr/>
                    <a:lstStyle/>
                    <a:p>
                      <a:r>
                        <a:rPr lang="en-GB" sz="1000" dirty="0">
                          <a:latin typeface="Arial" panose="020B0604020202020204" pitchFamily="34" charset="0"/>
                          <a:cs typeface="Arial" panose="020B0604020202020204" pitchFamily="34" charset="0"/>
                        </a:rPr>
                        <a:t>2.3</a:t>
                      </a:r>
                    </a:p>
                  </a:txBody>
                  <a:tcP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tc>
                  <a:txBody>
                    <a:bodyPr/>
                    <a:lstStyle/>
                    <a:p>
                      <a:pPr algn="l" fontAlgn="ctr"/>
                      <a:r>
                        <a:rPr lang="en-GB" sz="1000" b="0" i="0" u="none" strike="noStrike">
                          <a:solidFill>
                            <a:srgbClr val="000000"/>
                          </a:solidFill>
                          <a:effectLst/>
                          <a:latin typeface="Arial" panose="020B0604020202020204" pitchFamily="34" charset="0"/>
                          <a:cs typeface="Arial" panose="020B0604020202020204" pitchFamily="34" charset="0"/>
                        </a:rPr>
                        <a:t>An ICS People Board has been established to oversee the implementation of the ICS People Plan and other local people priorities. The ICS People Board has appropriate powers vested in it that enable it to carry out the functions assigned to it and it includes appropriate clinical, professional and staff representation. The People Board reports directly to the ICS Board</a:t>
                      </a:r>
                    </a:p>
                  </a:txBody>
                  <a:tcPr marL="0" marR="0" marT="0" marB="0"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tc>
                  <a:txBody>
                    <a:bodyPr/>
                    <a:lstStyle/>
                    <a:p>
                      <a:endParaRPr lang="en-GB" sz="1000" dirty="0">
                        <a:latin typeface="Arial" panose="020B0604020202020204" pitchFamily="34" charset="0"/>
                        <a:cs typeface="Arial" panose="020B0604020202020204" pitchFamily="34" charset="0"/>
                      </a:endParaRPr>
                    </a:p>
                  </a:txBody>
                  <a:tcP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extLst>
                  <a:ext uri="{0D108BD9-81ED-4DB2-BD59-A6C34878D82A}">
                    <a16:rowId xmlns:a16="http://schemas.microsoft.com/office/drawing/2014/main" val="2075358286"/>
                  </a:ext>
                </a:extLst>
              </a:tr>
              <a:tr h="345638">
                <a:tc vMerge="1">
                  <a:txBody>
                    <a:bodyPr/>
                    <a:lstStyle/>
                    <a:p>
                      <a:endParaRPr lang="en-GB" dirty="0"/>
                    </a:p>
                  </a:txBody>
                  <a:tcP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tc>
                  <a:txBody>
                    <a:bodyPr/>
                    <a:lstStyle/>
                    <a:p>
                      <a:r>
                        <a:rPr lang="en-GB" sz="1000" dirty="0">
                          <a:latin typeface="Arial" panose="020B0604020202020204" pitchFamily="34" charset="0"/>
                          <a:cs typeface="Arial" panose="020B0604020202020204" pitchFamily="34" charset="0"/>
                        </a:rPr>
                        <a:t>2.4</a:t>
                      </a:r>
                    </a:p>
                  </a:txBody>
                  <a:tcP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tc>
                  <a:txBody>
                    <a:bodyPr/>
                    <a:lstStyle/>
                    <a:p>
                      <a:pPr algn="l" fontAlgn="ctr"/>
                      <a:r>
                        <a:rPr lang="en-GB" sz="1000" b="0" i="0" u="none" strike="noStrike" dirty="0">
                          <a:solidFill>
                            <a:srgbClr val="000000"/>
                          </a:solidFill>
                          <a:effectLst/>
                          <a:latin typeface="Arial" panose="020B0604020202020204" pitchFamily="34" charset="0"/>
                          <a:cs typeface="Arial" panose="020B0604020202020204" pitchFamily="34" charset="0"/>
                        </a:rPr>
                        <a:t>The ICS has assessed its current maturity to deliver a full people function against the themes in the system workforce improvement model (SWIM), and has plans with key milestones to develop its capacity and capability to deliver this, as part of wider ICS development plans </a:t>
                      </a:r>
                    </a:p>
                  </a:txBody>
                  <a:tcPr marL="0" marR="0" marT="0" marB="0"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tc>
                  <a:txBody>
                    <a:bodyPr/>
                    <a:lstStyle/>
                    <a:p>
                      <a:endParaRPr lang="en-GB" sz="1000" dirty="0">
                        <a:latin typeface="Arial" panose="020B0604020202020204" pitchFamily="34" charset="0"/>
                        <a:cs typeface="Arial" panose="020B0604020202020204" pitchFamily="34" charset="0"/>
                      </a:endParaRPr>
                    </a:p>
                  </a:txBody>
                  <a:tcP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extLst>
                  <a:ext uri="{0D108BD9-81ED-4DB2-BD59-A6C34878D82A}">
                    <a16:rowId xmlns:a16="http://schemas.microsoft.com/office/drawing/2014/main" val="2666914373"/>
                  </a:ext>
                </a:extLst>
              </a:tr>
              <a:tr h="345638">
                <a:tc rowSpan="4">
                  <a:txBody>
                    <a:bodyPr/>
                    <a:lstStyle/>
                    <a:p>
                      <a:pPr algn="ctr"/>
                      <a:r>
                        <a:rPr lang="en-GB" sz="1000" dirty="0">
                          <a:latin typeface="Arial" panose="020B0604020202020204" pitchFamily="34" charset="0"/>
                          <a:cs typeface="Arial" panose="020B0604020202020204" pitchFamily="34" charset="0"/>
                        </a:rPr>
                        <a:t>Advanced</a:t>
                      </a:r>
                    </a:p>
                  </a:txBody>
                  <a:tcPr vert="vert270"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tc>
                  <a:txBody>
                    <a:bodyPr/>
                    <a:lstStyle/>
                    <a:p>
                      <a:r>
                        <a:rPr lang="en-GB" sz="1000" dirty="0">
                          <a:latin typeface="Arial" panose="020B0604020202020204" pitchFamily="34" charset="0"/>
                          <a:cs typeface="Arial" panose="020B0604020202020204" pitchFamily="34" charset="0"/>
                        </a:rPr>
                        <a:t>3.1</a:t>
                      </a:r>
                    </a:p>
                  </a:txBody>
                  <a:tcP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tc>
                  <a:txBody>
                    <a:bodyPr/>
                    <a:lstStyle/>
                    <a:p>
                      <a:pPr algn="l" fontAlgn="ctr"/>
                      <a:r>
                        <a:rPr lang="en-GB" sz="1000" b="0" i="0" u="none" strike="noStrike" dirty="0">
                          <a:solidFill>
                            <a:srgbClr val="000000"/>
                          </a:solidFill>
                          <a:effectLst/>
                          <a:latin typeface="Arial" panose="020B0604020202020204" pitchFamily="34" charset="0"/>
                          <a:cs typeface="Arial" panose="020B0604020202020204" pitchFamily="34" charset="0"/>
                        </a:rPr>
                        <a:t>The ICS’s People Plan continues to be one of the ICS’s principal areas of collective activity. This Plan continues to command the full attention of the ICS Board and is supported by appropriate levels of leadership and resource</a:t>
                      </a:r>
                    </a:p>
                  </a:txBody>
                  <a:tcPr marL="0" marR="0" marT="0" marB="0"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tc>
                  <a:txBody>
                    <a:bodyPr/>
                    <a:lstStyle/>
                    <a:p>
                      <a:endParaRPr lang="en-GB" sz="1000" dirty="0">
                        <a:latin typeface="Arial" panose="020B0604020202020204" pitchFamily="34" charset="0"/>
                        <a:cs typeface="Arial" panose="020B0604020202020204" pitchFamily="34" charset="0"/>
                      </a:endParaRPr>
                    </a:p>
                  </a:txBody>
                  <a:tcP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extLst>
                  <a:ext uri="{0D108BD9-81ED-4DB2-BD59-A6C34878D82A}">
                    <a16:rowId xmlns:a16="http://schemas.microsoft.com/office/drawing/2014/main" val="354754389"/>
                  </a:ext>
                </a:extLst>
              </a:tr>
              <a:tr h="345638">
                <a:tc vMerge="1">
                  <a:txBody>
                    <a:bodyPr/>
                    <a:lstStyle/>
                    <a:p>
                      <a:endParaRPr lang="en-GB" dirty="0"/>
                    </a:p>
                  </a:txBody>
                  <a:tcP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tc>
                  <a:txBody>
                    <a:bodyPr/>
                    <a:lstStyle/>
                    <a:p>
                      <a:r>
                        <a:rPr lang="en-GB" sz="1000" dirty="0">
                          <a:latin typeface="Arial" panose="020B0604020202020204" pitchFamily="34" charset="0"/>
                          <a:cs typeface="Arial" panose="020B0604020202020204" pitchFamily="34" charset="0"/>
                        </a:rPr>
                        <a:t>3.2</a:t>
                      </a:r>
                    </a:p>
                  </a:txBody>
                  <a:tcP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tc>
                  <a:txBody>
                    <a:bodyPr/>
                    <a:lstStyle/>
                    <a:p>
                      <a:pPr algn="l" fontAlgn="ctr"/>
                      <a:r>
                        <a:rPr lang="en-GB" sz="1000" b="0" i="0" u="none" strike="noStrike">
                          <a:solidFill>
                            <a:srgbClr val="000000"/>
                          </a:solidFill>
                          <a:effectLst/>
                          <a:latin typeface="Arial" panose="020B0604020202020204" pitchFamily="34" charset="0"/>
                          <a:cs typeface="Arial" panose="020B0604020202020204" pitchFamily="34" charset="0"/>
                        </a:rPr>
                        <a:t>The ICS NHS Board continues to provide oversight of the ICS’s People Plan.  The Plan has been periodically refreshed in light of progress made, as well as emerging local and national people priorities</a:t>
                      </a:r>
                    </a:p>
                  </a:txBody>
                  <a:tcPr marL="0" marR="0" marT="0" marB="0"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tc>
                  <a:txBody>
                    <a:bodyPr/>
                    <a:lstStyle/>
                    <a:p>
                      <a:endParaRPr lang="en-GB" sz="1000" dirty="0">
                        <a:latin typeface="Arial" panose="020B0604020202020204" pitchFamily="34" charset="0"/>
                        <a:cs typeface="Arial" panose="020B0604020202020204" pitchFamily="34" charset="0"/>
                      </a:endParaRPr>
                    </a:p>
                  </a:txBody>
                  <a:tcP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extLst>
                  <a:ext uri="{0D108BD9-81ED-4DB2-BD59-A6C34878D82A}">
                    <a16:rowId xmlns:a16="http://schemas.microsoft.com/office/drawing/2014/main" val="2518659286"/>
                  </a:ext>
                </a:extLst>
              </a:tr>
              <a:tr h="345638">
                <a:tc vMerge="1">
                  <a:txBody>
                    <a:bodyPr/>
                    <a:lstStyle/>
                    <a:p>
                      <a:endParaRPr lang="en-GB" dirty="0"/>
                    </a:p>
                  </a:txBody>
                  <a:tcP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tc>
                  <a:txBody>
                    <a:bodyPr/>
                    <a:lstStyle/>
                    <a:p>
                      <a:r>
                        <a:rPr lang="en-GB" sz="1000" dirty="0">
                          <a:latin typeface="Arial" panose="020B0604020202020204" pitchFamily="34" charset="0"/>
                          <a:cs typeface="Arial" panose="020B0604020202020204" pitchFamily="34" charset="0"/>
                        </a:rPr>
                        <a:t>3.3</a:t>
                      </a:r>
                    </a:p>
                  </a:txBody>
                  <a:tcP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tc>
                  <a:txBody>
                    <a:bodyPr/>
                    <a:lstStyle/>
                    <a:p>
                      <a:pPr algn="l" fontAlgn="ctr"/>
                      <a:r>
                        <a:rPr lang="en-GB" sz="1000" b="0" i="0" u="none" strike="noStrike">
                          <a:solidFill>
                            <a:srgbClr val="000000"/>
                          </a:solidFill>
                          <a:effectLst/>
                          <a:latin typeface="Arial" panose="020B0604020202020204" pitchFamily="34" charset="0"/>
                          <a:cs typeface="Arial" panose="020B0604020202020204" pitchFamily="34" charset="0"/>
                        </a:rPr>
                        <a:t>The ICS regularly reviews its progress against the themes in the system workforce improvement model (SWIM) to identify areas for further development in order to deliver local people priorities and a mature people function </a:t>
                      </a:r>
                    </a:p>
                  </a:txBody>
                  <a:tcPr marL="0" marR="0" marT="0" marB="0"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tc>
                  <a:txBody>
                    <a:bodyPr/>
                    <a:lstStyle/>
                    <a:p>
                      <a:endParaRPr lang="en-GB" sz="1000" dirty="0">
                        <a:latin typeface="Arial" panose="020B0604020202020204" pitchFamily="34" charset="0"/>
                        <a:cs typeface="Arial" panose="020B0604020202020204" pitchFamily="34" charset="0"/>
                      </a:endParaRPr>
                    </a:p>
                  </a:txBody>
                  <a:tcP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extLst>
                  <a:ext uri="{0D108BD9-81ED-4DB2-BD59-A6C34878D82A}">
                    <a16:rowId xmlns:a16="http://schemas.microsoft.com/office/drawing/2014/main" val="1167205021"/>
                  </a:ext>
                </a:extLst>
              </a:tr>
              <a:tr h="345638">
                <a:tc vMerge="1">
                  <a:txBody>
                    <a:bodyPr/>
                    <a:lstStyle/>
                    <a:p>
                      <a:endParaRPr lang="en-GB" dirty="0"/>
                    </a:p>
                  </a:txBody>
                  <a:tcP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tc>
                  <a:txBody>
                    <a:bodyPr/>
                    <a:lstStyle/>
                    <a:p>
                      <a:r>
                        <a:rPr lang="en-GB" sz="1000" dirty="0">
                          <a:latin typeface="Arial" panose="020B0604020202020204" pitchFamily="34" charset="0"/>
                          <a:cs typeface="Arial" panose="020B0604020202020204" pitchFamily="34" charset="0"/>
                        </a:rPr>
                        <a:t>3.4</a:t>
                      </a:r>
                    </a:p>
                  </a:txBody>
                  <a:tcP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tc>
                  <a:txBody>
                    <a:bodyPr/>
                    <a:lstStyle/>
                    <a:p>
                      <a:pPr algn="l" fontAlgn="ctr"/>
                      <a:r>
                        <a:rPr lang="en-GB" sz="1000" b="0" i="0" u="none" strike="noStrike" dirty="0">
                          <a:solidFill>
                            <a:srgbClr val="000000"/>
                          </a:solidFill>
                          <a:effectLst/>
                          <a:latin typeface="Arial" panose="020B0604020202020204" pitchFamily="34" charset="0"/>
                          <a:cs typeface="Arial" panose="020B0604020202020204" pitchFamily="34" charset="0"/>
                        </a:rPr>
                        <a:t>The ICS has established processes to undertake medium to long-term planning of the system’s ‘one workforce’ in an integrated way across workforce, finance and activity – factoring in future workforce demand, changes in skills and ways of working, service transformation and care delivery requirements</a:t>
                      </a:r>
                    </a:p>
                  </a:txBody>
                  <a:tcPr marL="0" marR="0" marT="0" marB="0" anchor="ct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tc>
                  <a:txBody>
                    <a:bodyPr/>
                    <a:lstStyle/>
                    <a:p>
                      <a:endParaRPr lang="en-GB" sz="1000" dirty="0">
                        <a:latin typeface="Arial" panose="020B0604020202020204" pitchFamily="34" charset="0"/>
                        <a:cs typeface="Arial" panose="020B0604020202020204" pitchFamily="34" charset="0"/>
                      </a:endParaRPr>
                    </a:p>
                  </a:txBody>
                  <a:tcP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extLst>
                  <a:ext uri="{0D108BD9-81ED-4DB2-BD59-A6C34878D82A}">
                    <a16:rowId xmlns:a16="http://schemas.microsoft.com/office/drawing/2014/main" val="2701660817"/>
                  </a:ext>
                </a:extLst>
              </a:tr>
            </a:tbl>
          </a:graphicData>
        </a:graphic>
      </p:graphicFrame>
      <p:sp>
        <p:nvSpPr>
          <p:cNvPr id="7" name="TextBox 6"/>
          <p:cNvSpPr txBox="1"/>
          <p:nvPr/>
        </p:nvSpPr>
        <p:spPr>
          <a:xfrm>
            <a:off x="407368" y="1150509"/>
            <a:ext cx="6383208" cy="338554"/>
          </a:xfrm>
          <a:prstGeom prst="rect">
            <a:avLst/>
          </a:prstGeom>
          <a:noFill/>
        </p:spPr>
        <p:txBody>
          <a:bodyPr wrap="square" rtlCol="0">
            <a:spAutoFit/>
          </a:bodyPr>
          <a:lstStyle/>
          <a:p>
            <a:r>
              <a:rPr lang="en-GB" sz="1600" b="1" dirty="0">
                <a:solidFill>
                  <a:srgbClr val="2A90C0"/>
                </a:solidFill>
              </a:rPr>
              <a:t>People delivery infrastructure</a:t>
            </a:r>
          </a:p>
        </p:txBody>
      </p:sp>
    </p:spTree>
    <p:extLst>
      <p:ext uri="{BB962C8B-B14F-4D97-AF65-F5344CB8AC3E}">
        <p14:creationId xmlns:p14="http://schemas.microsoft.com/office/powerpoint/2010/main" val="22062999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76F84FA-B8EB-462F-97BA-032CB76B4E3A}" type="slidenum">
              <a:rPr lang="en-GB" smtClean="0"/>
              <a:t>36</a:t>
            </a:fld>
            <a:endParaRPr lang="en-GB"/>
          </a:p>
        </p:txBody>
      </p:sp>
      <p:sp>
        <p:nvSpPr>
          <p:cNvPr id="4" name="Title 3"/>
          <p:cNvSpPr>
            <a:spLocks noGrp="1"/>
          </p:cNvSpPr>
          <p:nvPr>
            <p:ph type="title"/>
          </p:nvPr>
        </p:nvSpPr>
        <p:spPr/>
        <p:txBody>
          <a:bodyPr>
            <a:noAutofit/>
          </a:bodyPr>
          <a:lstStyle/>
          <a:p>
            <a:r>
              <a:rPr lang="en-GB" sz="3200" dirty="0"/>
              <a:t>Using the System Development Tool, it outlines key design features which should be in place: </a:t>
            </a:r>
          </a:p>
        </p:txBody>
      </p:sp>
      <p:graphicFrame>
        <p:nvGraphicFramePr>
          <p:cNvPr id="6" name="Table 5"/>
          <p:cNvGraphicFramePr>
            <a:graphicFrameLocks noGrp="1"/>
          </p:cNvGraphicFramePr>
          <p:nvPr>
            <p:extLst/>
          </p:nvPr>
        </p:nvGraphicFramePr>
        <p:xfrm>
          <a:off x="407368" y="1416432"/>
          <a:ext cx="11449272" cy="4536499"/>
        </p:xfrm>
        <a:graphic>
          <a:graphicData uri="http://schemas.openxmlformats.org/drawingml/2006/table">
            <a:tbl>
              <a:tblPr firstRow="1" bandRow="1">
                <a:tableStyleId>{5940675A-B579-460E-94D1-54222C63F5DA}</a:tableStyleId>
              </a:tblPr>
              <a:tblGrid>
                <a:gridCol w="576064">
                  <a:extLst>
                    <a:ext uri="{9D8B030D-6E8A-4147-A177-3AD203B41FA5}">
                      <a16:colId xmlns:a16="http://schemas.microsoft.com/office/drawing/2014/main" val="1905684941"/>
                    </a:ext>
                  </a:extLst>
                </a:gridCol>
                <a:gridCol w="392430">
                  <a:extLst>
                    <a:ext uri="{9D8B030D-6E8A-4147-A177-3AD203B41FA5}">
                      <a16:colId xmlns:a16="http://schemas.microsoft.com/office/drawing/2014/main" val="4062881487"/>
                    </a:ext>
                  </a:extLst>
                </a:gridCol>
                <a:gridCol w="9184634">
                  <a:extLst>
                    <a:ext uri="{9D8B030D-6E8A-4147-A177-3AD203B41FA5}">
                      <a16:colId xmlns:a16="http://schemas.microsoft.com/office/drawing/2014/main" val="1665698321"/>
                    </a:ext>
                  </a:extLst>
                </a:gridCol>
                <a:gridCol w="1296144">
                  <a:extLst>
                    <a:ext uri="{9D8B030D-6E8A-4147-A177-3AD203B41FA5}">
                      <a16:colId xmlns:a16="http://schemas.microsoft.com/office/drawing/2014/main" val="39831405"/>
                    </a:ext>
                  </a:extLst>
                </a:gridCol>
              </a:tblGrid>
              <a:tr h="345638">
                <a:tc>
                  <a:txBody>
                    <a:bodyPr/>
                    <a:lstStyle/>
                    <a:p>
                      <a:r>
                        <a:rPr lang="en-GB" sz="1000" b="1" dirty="0">
                          <a:solidFill>
                            <a:schemeClr val="bg1"/>
                          </a:solidFill>
                          <a:latin typeface="Arial" panose="020B0604020202020204" pitchFamily="34" charset="0"/>
                          <a:cs typeface="Arial" panose="020B0604020202020204" pitchFamily="34" charset="0"/>
                        </a:rPr>
                        <a:t>Phase</a:t>
                      </a:r>
                    </a:p>
                  </a:txBody>
                  <a:tcPr>
                    <a:lnL w="12700" cap="flat" cmpd="sng" algn="ctr">
                      <a:solidFill>
                        <a:srgbClr val="853E9A"/>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53E9A"/>
                      </a:solidFill>
                      <a:prstDash val="solid"/>
                      <a:round/>
                      <a:headEnd type="none" w="med" len="med"/>
                      <a:tailEnd type="none" w="med" len="med"/>
                    </a:lnT>
                    <a:lnB w="12700" cap="flat" cmpd="sng" algn="ctr">
                      <a:solidFill>
                        <a:srgbClr val="853E9A"/>
                      </a:solidFill>
                      <a:prstDash val="solid"/>
                      <a:round/>
                      <a:headEnd type="none" w="med" len="med"/>
                      <a:tailEnd type="none" w="med" len="med"/>
                    </a:lnB>
                    <a:solidFill>
                      <a:srgbClr val="853E9A"/>
                    </a:solidFill>
                  </a:tcPr>
                </a:tc>
                <a:tc>
                  <a:txBody>
                    <a:bodyPr/>
                    <a:lstStyle/>
                    <a:p>
                      <a:r>
                        <a:rPr lang="en-GB" sz="1000" b="1" dirty="0">
                          <a:solidFill>
                            <a:schemeClr val="bg1"/>
                          </a:solidFill>
                          <a:latin typeface="Arial" panose="020B0604020202020204" pitchFamily="34" charset="0"/>
                          <a:cs typeface="Arial" panose="020B0604020202020204" pitchFamily="34" charset="0"/>
                        </a:rPr>
                        <a:t>ID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53E9A"/>
                      </a:solidFill>
                      <a:prstDash val="solid"/>
                      <a:round/>
                      <a:headEnd type="none" w="med" len="med"/>
                      <a:tailEnd type="none" w="med" len="med"/>
                    </a:lnT>
                    <a:lnB w="12700" cap="flat" cmpd="sng" algn="ctr">
                      <a:solidFill>
                        <a:srgbClr val="853E9A"/>
                      </a:solidFill>
                      <a:prstDash val="solid"/>
                      <a:round/>
                      <a:headEnd type="none" w="med" len="med"/>
                      <a:tailEnd type="none" w="med" len="med"/>
                    </a:lnB>
                    <a:solidFill>
                      <a:srgbClr val="853E9A"/>
                    </a:solidFill>
                  </a:tcPr>
                </a:tc>
                <a:tc>
                  <a:txBody>
                    <a:bodyPr/>
                    <a:lstStyle/>
                    <a:p>
                      <a:r>
                        <a:rPr lang="en-GB" sz="1000" b="1" dirty="0">
                          <a:solidFill>
                            <a:schemeClr val="bg1"/>
                          </a:solidFill>
                          <a:latin typeface="Arial" panose="020B0604020202020204" pitchFamily="34" charset="0"/>
                          <a:cs typeface="Arial" panose="020B0604020202020204" pitchFamily="34" charset="0"/>
                        </a:rPr>
                        <a:t>Feature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853E9A"/>
                      </a:solidFill>
                      <a:prstDash val="solid"/>
                      <a:round/>
                      <a:headEnd type="none" w="med" len="med"/>
                      <a:tailEnd type="none" w="med" len="med"/>
                    </a:lnT>
                    <a:lnB w="12700" cap="flat" cmpd="sng" algn="ctr">
                      <a:solidFill>
                        <a:srgbClr val="853E9A"/>
                      </a:solidFill>
                      <a:prstDash val="solid"/>
                      <a:round/>
                      <a:headEnd type="none" w="med" len="med"/>
                      <a:tailEnd type="none" w="med" len="med"/>
                    </a:lnB>
                    <a:solidFill>
                      <a:srgbClr val="853E9A"/>
                    </a:solidFill>
                  </a:tcPr>
                </a:tc>
                <a:tc>
                  <a:txBody>
                    <a:bodyPr/>
                    <a:lstStyle/>
                    <a:p>
                      <a:r>
                        <a:rPr lang="en-GB" sz="1000" b="1" dirty="0">
                          <a:solidFill>
                            <a:schemeClr val="bg1"/>
                          </a:solidFill>
                          <a:latin typeface="Arial" panose="020B0604020202020204" pitchFamily="34" charset="0"/>
                          <a:cs typeface="Arial" panose="020B0604020202020204" pitchFamily="34" charset="0"/>
                        </a:rPr>
                        <a:t>Assessment</a:t>
                      </a:r>
                    </a:p>
                  </a:txBody>
                  <a:tcPr>
                    <a:lnL w="12700" cap="flat" cmpd="sng" algn="ctr">
                      <a:solidFill>
                        <a:schemeClr val="bg1"/>
                      </a:solidFill>
                      <a:prstDash val="solid"/>
                      <a:round/>
                      <a:headEnd type="none" w="med" len="med"/>
                      <a:tailEnd type="none" w="med" len="med"/>
                    </a:lnL>
                    <a:lnR w="12700" cap="flat" cmpd="sng" algn="ctr">
                      <a:solidFill>
                        <a:srgbClr val="853E9A"/>
                      </a:solidFill>
                      <a:prstDash val="solid"/>
                      <a:round/>
                      <a:headEnd type="none" w="med" len="med"/>
                      <a:tailEnd type="none" w="med" len="med"/>
                    </a:lnR>
                    <a:lnT w="12700" cap="flat" cmpd="sng" algn="ctr">
                      <a:solidFill>
                        <a:srgbClr val="853E9A"/>
                      </a:solidFill>
                      <a:prstDash val="solid"/>
                      <a:round/>
                      <a:headEnd type="none" w="med" len="med"/>
                      <a:tailEnd type="none" w="med" len="med"/>
                    </a:lnT>
                    <a:lnB w="12700" cap="flat" cmpd="sng" algn="ctr">
                      <a:solidFill>
                        <a:srgbClr val="853E9A"/>
                      </a:solidFill>
                      <a:prstDash val="solid"/>
                      <a:round/>
                      <a:headEnd type="none" w="med" len="med"/>
                      <a:tailEnd type="none" w="med" len="med"/>
                    </a:lnB>
                    <a:solidFill>
                      <a:srgbClr val="853E9A"/>
                    </a:solidFill>
                  </a:tcPr>
                </a:tc>
                <a:extLst>
                  <a:ext uri="{0D108BD9-81ED-4DB2-BD59-A6C34878D82A}">
                    <a16:rowId xmlns:a16="http://schemas.microsoft.com/office/drawing/2014/main" val="3883580915"/>
                  </a:ext>
                </a:extLst>
              </a:tr>
              <a:tr h="345638">
                <a:tc rowSpan="4">
                  <a:txBody>
                    <a:bodyPr/>
                    <a:lstStyle/>
                    <a:p>
                      <a:pPr algn="ctr"/>
                      <a:r>
                        <a:rPr lang="en-GB" sz="1000" dirty="0">
                          <a:latin typeface="Arial" panose="020B0604020202020204" pitchFamily="34" charset="0"/>
                          <a:cs typeface="Arial" panose="020B0604020202020204" pitchFamily="34" charset="0"/>
                        </a:rPr>
                        <a:t>Preliminary</a:t>
                      </a:r>
                    </a:p>
                  </a:txBody>
                  <a:tcPr vert="vert270" anchor="ctr">
                    <a:lnL w="12700" cap="flat" cmpd="sng" algn="ctr">
                      <a:solidFill>
                        <a:srgbClr val="853E9A"/>
                      </a:solidFill>
                      <a:prstDash val="solid"/>
                      <a:round/>
                      <a:headEnd type="none" w="med" len="med"/>
                      <a:tailEnd type="none" w="med" len="med"/>
                    </a:lnL>
                    <a:lnR w="12700" cap="flat" cmpd="sng" algn="ctr">
                      <a:solidFill>
                        <a:srgbClr val="853E9A"/>
                      </a:solidFill>
                      <a:prstDash val="solid"/>
                      <a:round/>
                      <a:headEnd type="none" w="med" len="med"/>
                      <a:tailEnd type="none" w="med" len="med"/>
                    </a:lnR>
                    <a:lnT w="12700" cap="flat" cmpd="sng" algn="ctr">
                      <a:solidFill>
                        <a:srgbClr val="853E9A"/>
                      </a:solidFill>
                      <a:prstDash val="solid"/>
                      <a:round/>
                      <a:headEnd type="none" w="med" len="med"/>
                      <a:tailEnd type="none" w="med" len="med"/>
                    </a:lnT>
                    <a:lnB w="12700" cap="flat" cmpd="sng" algn="ctr">
                      <a:solidFill>
                        <a:srgbClr val="853E9A"/>
                      </a:solidFill>
                      <a:prstDash val="solid"/>
                      <a:round/>
                      <a:headEnd type="none" w="med" len="med"/>
                      <a:tailEnd type="none" w="med" len="med"/>
                    </a:lnB>
                  </a:tcPr>
                </a:tc>
                <a:tc>
                  <a:txBody>
                    <a:bodyPr/>
                    <a:lstStyle/>
                    <a:p>
                      <a:r>
                        <a:rPr lang="en-GB" sz="1000" dirty="0">
                          <a:latin typeface="Arial" panose="020B0604020202020204" pitchFamily="34" charset="0"/>
                          <a:cs typeface="Arial" panose="020B0604020202020204" pitchFamily="34" charset="0"/>
                        </a:rPr>
                        <a:t>1.1</a:t>
                      </a:r>
                    </a:p>
                  </a:txBody>
                  <a:tcPr>
                    <a:lnL w="12700" cap="flat" cmpd="sng" algn="ctr">
                      <a:solidFill>
                        <a:srgbClr val="853E9A"/>
                      </a:solidFill>
                      <a:prstDash val="solid"/>
                      <a:round/>
                      <a:headEnd type="none" w="med" len="med"/>
                      <a:tailEnd type="none" w="med" len="med"/>
                    </a:lnL>
                    <a:lnR w="12700" cap="flat" cmpd="sng" algn="ctr">
                      <a:solidFill>
                        <a:srgbClr val="853E9A"/>
                      </a:solidFill>
                      <a:prstDash val="solid"/>
                      <a:round/>
                      <a:headEnd type="none" w="med" len="med"/>
                      <a:tailEnd type="none" w="med" len="med"/>
                    </a:lnR>
                    <a:lnT w="12700" cap="flat" cmpd="sng" algn="ctr">
                      <a:solidFill>
                        <a:srgbClr val="853E9A"/>
                      </a:solidFill>
                      <a:prstDash val="solid"/>
                      <a:round/>
                      <a:headEnd type="none" w="med" len="med"/>
                      <a:tailEnd type="none" w="med" len="med"/>
                    </a:lnT>
                    <a:lnB w="12700" cap="flat" cmpd="sng" algn="ctr">
                      <a:solidFill>
                        <a:srgbClr val="853E9A"/>
                      </a:solidFill>
                      <a:prstDash val="solid"/>
                      <a:round/>
                      <a:headEnd type="none" w="med" len="med"/>
                      <a:tailEnd type="none" w="med" len="med"/>
                    </a:lnB>
                  </a:tcPr>
                </a:tc>
                <a:tc>
                  <a:txBody>
                    <a:bodyPr/>
                    <a:lstStyle/>
                    <a:p>
                      <a:pPr algn="l" fontAlgn="ctr"/>
                      <a:r>
                        <a:rPr lang="en-GB" sz="1000" b="0" i="0" u="none" strike="noStrike" dirty="0">
                          <a:solidFill>
                            <a:srgbClr val="000000"/>
                          </a:solidFill>
                          <a:effectLst/>
                          <a:latin typeface="Arial" panose="020B0604020202020204" pitchFamily="34" charset="0"/>
                        </a:rPr>
                        <a:t>There are clear approaches to talent management which include annual career conversations, unbiased recruitment process and identification of talent pools. This is underpinned by consistently understood definitions of potential, talent and readiness criteria</a:t>
                      </a:r>
                    </a:p>
                  </a:txBody>
                  <a:tcPr marL="0" marR="0" marT="0" marB="0" anchor="ctr">
                    <a:lnL w="12700" cap="flat" cmpd="sng" algn="ctr">
                      <a:solidFill>
                        <a:srgbClr val="853E9A"/>
                      </a:solidFill>
                      <a:prstDash val="solid"/>
                      <a:round/>
                      <a:headEnd type="none" w="med" len="med"/>
                      <a:tailEnd type="none" w="med" len="med"/>
                    </a:lnL>
                    <a:lnR w="12700" cap="flat" cmpd="sng" algn="ctr">
                      <a:solidFill>
                        <a:srgbClr val="853E9A"/>
                      </a:solidFill>
                      <a:prstDash val="solid"/>
                      <a:round/>
                      <a:headEnd type="none" w="med" len="med"/>
                      <a:tailEnd type="none" w="med" len="med"/>
                    </a:lnR>
                    <a:lnT w="12700" cap="flat" cmpd="sng" algn="ctr">
                      <a:solidFill>
                        <a:srgbClr val="853E9A"/>
                      </a:solidFill>
                      <a:prstDash val="solid"/>
                      <a:round/>
                      <a:headEnd type="none" w="med" len="med"/>
                      <a:tailEnd type="none" w="med" len="med"/>
                    </a:lnT>
                    <a:lnB w="12700" cap="flat" cmpd="sng" algn="ctr">
                      <a:solidFill>
                        <a:srgbClr val="853E9A"/>
                      </a:solidFill>
                      <a:prstDash val="solid"/>
                      <a:round/>
                      <a:headEnd type="none" w="med" len="med"/>
                      <a:tailEnd type="none" w="med" len="med"/>
                    </a:lnB>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rgbClr val="853E9A"/>
                      </a:solidFill>
                      <a:prstDash val="solid"/>
                      <a:round/>
                      <a:headEnd type="none" w="med" len="med"/>
                      <a:tailEnd type="none" w="med" len="med"/>
                    </a:lnL>
                    <a:lnR w="12700" cap="flat" cmpd="sng" algn="ctr">
                      <a:solidFill>
                        <a:srgbClr val="853E9A"/>
                      </a:solidFill>
                      <a:prstDash val="solid"/>
                      <a:round/>
                      <a:headEnd type="none" w="med" len="med"/>
                      <a:tailEnd type="none" w="med" len="med"/>
                    </a:lnR>
                    <a:lnT w="12700" cap="flat" cmpd="sng" algn="ctr">
                      <a:solidFill>
                        <a:srgbClr val="853E9A"/>
                      </a:solidFill>
                      <a:prstDash val="solid"/>
                      <a:round/>
                      <a:headEnd type="none" w="med" len="med"/>
                      <a:tailEnd type="none" w="med" len="med"/>
                    </a:lnT>
                    <a:lnB w="12700" cap="flat" cmpd="sng" algn="ctr">
                      <a:solidFill>
                        <a:srgbClr val="853E9A"/>
                      </a:solidFill>
                      <a:prstDash val="solid"/>
                      <a:round/>
                      <a:headEnd type="none" w="med" len="med"/>
                      <a:tailEnd type="none" w="med" len="med"/>
                    </a:lnB>
                  </a:tcPr>
                </a:tc>
                <a:extLst>
                  <a:ext uri="{0D108BD9-81ED-4DB2-BD59-A6C34878D82A}">
                    <a16:rowId xmlns:a16="http://schemas.microsoft.com/office/drawing/2014/main" val="3585195226"/>
                  </a:ext>
                </a:extLst>
              </a:tr>
              <a:tr h="345638">
                <a:tc vMerge="1">
                  <a:txBody>
                    <a:bodyPr/>
                    <a:lstStyle/>
                    <a:p>
                      <a:endParaRPr lang="en-GB" dirty="0"/>
                    </a:p>
                  </a:txBody>
                  <a:tcP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tc>
                  <a:txBody>
                    <a:bodyPr/>
                    <a:lstStyle/>
                    <a:p>
                      <a:r>
                        <a:rPr lang="en-GB" sz="1000" dirty="0">
                          <a:latin typeface="Arial" panose="020B0604020202020204" pitchFamily="34" charset="0"/>
                          <a:cs typeface="Arial" panose="020B0604020202020204" pitchFamily="34" charset="0"/>
                        </a:rPr>
                        <a:t>1.2</a:t>
                      </a:r>
                    </a:p>
                  </a:txBody>
                  <a:tcPr>
                    <a:lnL w="12700" cap="flat" cmpd="sng" algn="ctr">
                      <a:solidFill>
                        <a:srgbClr val="853E9A"/>
                      </a:solidFill>
                      <a:prstDash val="solid"/>
                      <a:round/>
                      <a:headEnd type="none" w="med" len="med"/>
                      <a:tailEnd type="none" w="med" len="med"/>
                    </a:lnL>
                    <a:lnR w="12700" cap="flat" cmpd="sng" algn="ctr">
                      <a:solidFill>
                        <a:srgbClr val="853E9A"/>
                      </a:solidFill>
                      <a:prstDash val="solid"/>
                      <a:round/>
                      <a:headEnd type="none" w="med" len="med"/>
                      <a:tailEnd type="none" w="med" len="med"/>
                    </a:lnR>
                    <a:lnT w="12700" cap="flat" cmpd="sng" algn="ctr">
                      <a:solidFill>
                        <a:srgbClr val="853E9A"/>
                      </a:solidFill>
                      <a:prstDash val="solid"/>
                      <a:round/>
                      <a:headEnd type="none" w="med" len="med"/>
                      <a:tailEnd type="none" w="med" len="med"/>
                    </a:lnT>
                    <a:lnB w="12700" cap="flat" cmpd="sng" algn="ctr">
                      <a:solidFill>
                        <a:srgbClr val="853E9A"/>
                      </a:solidFill>
                      <a:prstDash val="solid"/>
                      <a:round/>
                      <a:headEnd type="none" w="med" len="med"/>
                      <a:tailEnd type="none" w="med" len="med"/>
                    </a:lnB>
                  </a:tcPr>
                </a:tc>
                <a:tc>
                  <a:txBody>
                    <a:bodyPr/>
                    <a:lstStyle/>
                    <a:p>
                      <a:pPr algn="l" fontAlgn="ctr"/>
                      <a:r>
                        <a:rPr lang="en-GB" sz="1000" b="0" i="0" u="none" strike="noStrike" dirty="0">
                          <a:solidFill>
                            <a:srgbClr val="000000"/>
                          </a:solidFill>
                          <a:effectLst/>
                          <a:latin typeface="Arial" panose="020B0604020202020204" pitchFamily="34" charset="0"/>
                        </a:rPr>
                        <a:t>Recruitment and </a:t>
                      </a:r>
                      <a:r>
                        <a:rPr lang="en-GB" sz="1000" b="0" i="0" u="none" strike="noStrike" dirty="0" err="1">
                          <a:solidFill>
                            <a:srgbClr val="000000"/>
                          </a:solidFill>
                          <a:effectLst/>
                          <a:latin typeface="Arial" panose="020B0604020202020204" pitchFamily="34" charset="0"/>
                        </a:rPr>
                        <a:t>onboarding</a:t>
                      </a:r>
                      <a:r>
                        <a:rPr lang="en-GB" sz="1000" b="0" i="0" u="none" strike="noStrike" dirty="0">
                          <a:solidFill>
                            <a:srgbClr val="000000"/>
                          </a:solidFill>
                          <a:effectLst/>
                          <a:latin typeface="Arial" panose="020B0604020202020204" pitchFamily="34" charset="0"/>
                        </a:rPr>
                        <a:t> processes are inclusive and values based, aligned to organisational objectives</a:t>
                      </a:r>
                    </a:p>
                  </a:txBody>
                  <a:tcPr marL="0" marR="0" marT="0" marB="0" anchor="ctr">
                    <a:lnL w="12700" cap="flat" cmpd="sng" algn="ctr">
                      <a:solidFill>
                        <a:srgbClr val="853E9A"/>
                      </a:solidFill>
                      <a:prstDash val="solid"/>
                      <a:round/>
                      <a:headEnd type="none" w="med" len="med"/>
                      <a:tailEnd type="none" w="med" len="med"/>
                    </a:lnL>
                    <a:lnR w="12700" cap="flat" cmpd="sng" algn="ctr">
                      <a:solidFill>
                        <a:srgbClr val="853E9A"/>
                      </a:solidFill>
                      <a:prstDash val="solid"/>
                      <a:round/>
                      <a:headEnd type="none" w="med" len="med"/>
                      <a:tailEnd type="none" w="med" len="med"/>
                    </a:lnR>
                    <a:lnT w="12700" cap="flat" cmpd="sng" algn="ctr">
                      <a:solidFill>
                        <a:srgbClr val="853E9A"/>
                      </a:solidFill>
                      <a:prstDash val="solid"/>
                      <a:round/>
                      <a:headEnd type="none" w="med" len="med"/>
                      <a:tailEnd type="none" w="med" len="med"/>
                    </a:lnT>
                    <a:lnB w="12700" cap="flat" cmpd="sng" algn="ctr">
                      <a:solidFill>
                        <a:srgbClr val="853E9A"/>
                      </a:solidFill>
                      <a:prstDash val="solid"/>
                      <a:round/>
                      <a:headEnd type="none" w="med" len="med"/>
                      <a:tailEnd type="none" w="med" len="med"/>
                    </a:lnB>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rgbClr val="853E9A"/>
                      </a:solidFill>
                      <a:prstDash val="solid"/>
                      <a:round/>
                      <a:headEnd type="none" w="med" len="med"/>
                      <a:tailEnd type="none" w="med" len="med"/>
                    </a:lnL>
                    <a:lnR w="12700" cap="flat" cmpd="sng" algn="ctr">
                      <a:solidFill>
                        <a:srgbClr val="853E9A"/>
                      </a:solidFill>
                      <a:prstDash val="solid"/>
                      <a:round/>
                      <a:headEnd type="none" w="med" len="med"/>
                      <a:tailEnd type="none" w="med" len="med"/>
                    </a:lnR>
                    <a:lnT w="12700" cap="flat" cmpd="sng" algn="ctr">
                      <a:solidFill>
                        <a:srgbClr val="853E9A"/>
                      </a:solidFill>
                      <a:prstDash val="solid"/>
                      <a:round/>
                      <a:headEnd type="none" w="med" len="med"/>
                      <a:tailEnd type="none" w="med" len="med"/>
                    </a:lnT>
                    <a:lnB w="12700" cap="flat" cmpd="sng" algn="ctr">
                      <a:solidFill>
                        <a:srgbClr val="853E9A"/>
                      </a:solidFill>
                      <a:prstDash val="solid"/>
                      <a:round/>
                      <a:headEnd type="none" w="med" len="med"/>
                      <a:tailEnd type="none" w="med" len="med"/>
                    </a:lnB>
                  </a:tcPr>
                </a:tc>
                <a:extLst>
                  <a:ext uri="{0D108BD9-81ED-4DB2-BD59-A6C34878D82A}">
                    <a16:rowId xmlns:a16="http://schemas.microsoft.com/office/drawing/2014/main" val="134014439"/>
                  </a:ext>
                </a:extLst>
              </a:tr>
              <a:tr h="345638">
                <a:tc vMerge="1">
                  <a:txBody>
                    <a:bodyPr/>
                    <a:lstStyle/>
                    <a:p>
                      <a:endParaRPr lang="en-GB" dirty="0"/>
                    </a:p>
                  </a:txBody>
                  <a:tcP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tc>
                  <a:txBody>
                    <a:bodyPr/>
                    <a:lstStyle/>
                    <a:p>
                      <a:r>
                        <a:rPr lang="en-GB" sz="1000" dirty="0">
                          <a:latin typeface="Arial" panose="020B0604020202020204" pitchFamily="34" charset="0"/>
                          <a:cs typeface="Arial" panose="020B0604020202020204" pitchFamily="34" charset="0"/>
                        </a:rPr>
                        <a:t>1.3</a:t>
                      </a:r>
                    </a:p>
                  </a:txBody>
                  <a:tcPr>
                    <a:lnL w="12700" cap="flat" cmpd="sng" algn="ctr">
                      <a:solidFill>
                        <a:srgbClr val="853E9A"/>
                      </a:solidFill>
                      <a:prstDash val="solid"/>
                      <a:round/>
                      <a:headEnd type="none" w="med" len="med"/>
                      <a:tailEnd type="none" w="med" len="med"/>
                    </a:lnL>
                    <a:lnR w="12700" cap="flat" cmpd="sng" algn="ctr">
                      <a:solidFill>
                        <a:srgbClr val="853E9A"/>
                      </a:solidFill>
                      <a:prstDash val="solid"/>
                      <a:round/>
                      <a:headEnd type="none" w="med" len="med"/>
                      <a:tailEnd type="none" w="med" len="med"/>
                    </a:lnR>
                    <a:lnT w="12700" cap="flat" cmpd="sng" algn="ctr">
                      <a:solidFill>
                        <a:srgbClr val="853E9A"/>
                      </a:solidFill>
                      <a:prstDash val="solid"/>
                      <a:round/>
                      <a:headEnd type="none" w="med" len="med"/>
                      <a:tailEnd type="none" w="med" len="med"/>
                    </a:lnT>
                    <a:lnB w="12700" cap="flat" cmpd="sng" algn="ctr">
                      <a:solidFill>
                        <a:srgbClr val="853E9A"/>
                      </a:solidFill>
                      <a:prstDash val="solid"/>
                      <a:round/>
                      <a:headEnd type="none" w="med" len="med"/>
                      <a:tailEnd type="none" w="med" len="med"/>
                    </a:lnB>
                  </a:tcPr>
                </a:tc>
                <a:tc>
                  <a:txBody>
                    <a:bodyPr/>
                    <a:lstStyle/>
                    <a:p>
                      <a:pPr algn="l" fontAlgn="ctr"/>
                      <a:r>
                        <a:rPr lang="en-GB" sz="1000" b="0" i="0" u="none" strike="noStrike">
                          <a:solidFill>
                            <a:srgbClr val="000000"/>
                          </a:solidFill>
                          <a:effectLst/>
                          <a:latin typeface="Arial" panose="020B0604020202020204" pitchFamily="34" charset="0"/>
                        </a:rPr>
                        <a:t>Inclusive talent management is recognised as a strategic priority which is reflected in ICS people plans and with collective accountability embedded within the ICS</a:t>
                      </a:r>
                    </a:p>
                  </a:txBody>
                  <a:tcPr marL="0" marR="0" marT="0" marB="0" anchor="ctr">
                    <a:lnL w="12700" cap="flat" cmpd="sng" algn="ctr">
                      <a:solidFill>
                        <a:srgbClr val="853E9A"/>
                      </a:solidFill>
                      <a:prstDash val="solid"/>
                      <a:round/>
                      <a:headEnd type="none" w="med" len="med"/>
                      <a:tailEnd type="none" w="med" len="med"/>
                    </a:lnL>
                    <a:lnR w="12700" cap="flat" cmpd="sng" algn="ctr">
                      <a:solidFill>
                        <a:srgbClr val="853E9A"/>
                      </a:solidFill>
                      <a:prstDash val="solid"/>
                      <a:round/>
                      <a:headEnd type="none" w="med" len="med"/>
                      <a:tailEnd type="none" w="med" len="med"/>
                    </a:lnR>
                    <a:lnT w="12700" cap="flat" cmpd="sng" algn="ctr">
                      <a:solidFill>
                        <a:srgbClr val="853E9A"/>
                      </a:solidFill>
                      <a:prstDash val="solid"/>
                      <a:round/>
                      <a:headEnd type="none" w="med" len="med"/>
                      <a:tailEnd type="none" w="med" len="med"/>
                    </a:lnT>
                    <a:lnB w="12700" cap="flat" cmpd="sng" algn="ctr">
                      <a:solidFill>
                        <a:srgbClr val="853E9A"/>
                      </a:solidFill>
                      <a:prstDash val="solid"/>
                      <a:round/>
                      <a:headEnd type="none" w="med" len="med"/>
                      <a:tailEnd type="none" w="med" len="med"/>
                    </a:lnB>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rgbClr val="853E9A"/>
                      </a:solidFill>
                      <a:prstDash val="solid"/>
                      <a:round/>
                      <a:headEnd type="none" w="med" len="med"/>
                      <a:tailEnd type="none" w="med" len="med"/>
                    </a:lnL>
                    <a:lnR w="12700" cap="flat" cmpd="sng" algn="ctr">
                      <a:solidFill>
                        <a:srgbClr val="853E9A"/>
                      </a:solidFill>
                      <a:prstDash val="solid"/>
                      <a:round/>
                      <a:headEnd type="none" w="med" len="med"/>
                      <a:tailEnd type="none" w="med" len="med"/>
                    </a:lnR>
                    <a:lnT w="12700" cap="flat" cmpd="sng" algn="ctr">
                      <a:solidFill>
                        <a:srgbClr val="853E9A"/>
                      </a:solidFill>
                      <a:prstDash val="solid"/>
                      <a:round/>
                      <a:headEnd type="none" w="med" len="med"/>
                      <a:tailEnd type="none" w="med" len="med"/>
                    </a:lnT>
                    <a:lnB w="12700" cap="flat" cmpd="sng" algn="ctr">
                      <a:solidFill>
                        <a:srgbClr val="853E9A"/>
                      </a:solidFill>
                      <a:prstDash val="solid"/>
                      <a:round/>
                      <a:headEnd type="none" w="med" len="med"/>
                      <a:tailEnd type="none" w="med" len="med"/>
                    </a:lnB>
                  </a:tcPr>
                </a:tc>
                <a:extLst>
                  <a:ext uri="{0D108BD9-81ED-4DB2-BD59-A6C34878D82A}">
                    <a16:rowId xmlns:a16="http://schemas.microsoft.com/office/drawing/2014/main" val="4061355984"/>
                  </a:ext>
                </a:extLst>
              </a:tr>
              <a:tr h="345638">
                <a:tc vMerge="1">
                  <a:txBody>
                    <a:bodyPr/>
                    <a:lstStyle/>
                    <a:p>
                      <a:endParaRPr lang="en-GB" dirty="0"/>
                    </a:p>
                  </a:txBody>
                  <a:tcP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tc>
                  <a:txBody>
                    <a:bodyPr/>
                    <a:lstStyle/>
                    <a:p>
                      <a:r>
                        <a:rPr lang="en-GB" sz="1000" dirty="0">
                          <a:latin typeface="Arial" panose="020B0604020202020204" pitchFamily="34" charset="0"/>
                          <a:cs typeface="Arial" panose="020B0604020202020204" pitchFamily="34" charset="0"/>
                        </a:rPr>
                        <a:t>1.4</a:t>
                      </a:r>
                    </a:p>
                  </a:txBody>
                  <a:tcPr>
                    <a:lnL w="12700" cap="flat" cmpd="sng" algn="ctr">
                      <a:solidFill>
                        <a:srgbClr val="853E9A"/>
                      </a:solidFill>
                      <a:prstDash val="solid"/>
                      <a:round/>
                      <a:headEnd type="none" w="med" len="med"/>
                      <a:tailEnd type="none" w="med" len="med"/>
                    </a:lnL>
                    <a:lnR w="12700" cap="flat" cmpd="sng" algn="ctr">
                      <a:solidFill>
                        <a:srgbClr val="853E9A"/>
                      </a:solidFill>
                      <a:prstDash val="solid"/>
                      <a:round/>
                      <a:headEnd type="none" w="med" len="med"/>
                      <a:tailEnd type="none" w="med" len="med"/>
                    </a:lnR>
                    <a:lnT w="12700" cap="flat" cmpd="sng" algn="ctr">
                      <a:solidFill>
                        <a:srgbClr val="853E9A"/>
                      </a:solidFill>
                      <a:prstDash val="solid"/>
                      <a:round/>
                      <a:headEnd type="none" w="med" len="med"/>
                      <a:tailEnd type="none" w="med" len="med"/>
                    </a:lnT>
                    <a:lnB w="12700" cap="flat" cmpd="sng" algn="ctr">
                      <a:solidFill>
                        <a:srgbClr val="853E9A"/>
                      </a:solidFill>
                      <a:prstDash val="solid"/>
                      <a:round/>
                      <a:headEnd type="none" w="med" len="med"/>
                      <a:tailEnd type="none" w="med" len="med"/>
                    </a:lnB>
                  </a:tcPr>
                </a:tc>
                <a:tc>
                  <a:txBody>
                    <a:bodyPr/>
                    <a:lstStyle/>
                    <a:p>
                      <a:pPr algn="l" fontAlgn="ctr"/>
                      <a:r>
                        <a:rPr lang="en-GB" sz="1000" b="0" i="0" u="none" strike="noStrike" dirty="0">
                          <a:solidFill>
                            <a:srgbClr val="000000"/>
                          </a:solidFill>
                          <a:effectLst/>
                          <a:latin typeface="Arial" panose="020B0604020202020204" pitchFamily="34" charset="0"/>
                        </a:rPr>
                        <a:t>Organisations routinely collect talent data and have initiated the development of cross-boundary talent data sharing principles. This includes collecting and measuring data around diversity and associated benefits</a:t>
                      </a:r>
                    </a:p>
                  </a:txBody>
                  <a:tcPr marL="0" marR="0" marT="0" marB="0" anchor="ctr">
                    <a:lnL w="12700" cap="flat" cmpd="sng" algn="ctr">
                      <a:solidFill>
                        <a:srgbClr val="853E9A"/>
                      </a:solidFill>
                      <a:prstDash val="solid"/>
                      <a:round/>
                      <a:headEnd type="none" w="med" len="med"/>
                      <a:tailEnd type="none" w="med" len="med"/>
                    </a:lnL>
                    <a:lnR w="12700" cap="flat" cmpd="sng" algn="ctr">
                      <a:solidFill>
                        <a:srgbClr val="853E9A"/>
                      </a:solidFill>
                      <a:prstDash val="solid"/>
                      <a:round/>
                      <a:headEnd type="none" w="med" len="med"/>
                      <a:tailEnd type="none" w="med" len="med"/>
                    </a:lnR>
                    <a:lnT w="12700" cap="flat" cmpd="sng" algn="ctr">
                      <a:solidFill>
                        <a:srgbClr val="853E9A"/>
                      </a:solidFill>
                      <a:prstDash val="solid"/>
                      <a:round/>
                      <a:headEnd type="none" w="med" len="med"/>
                      <a:tailEnd type="none" w="med" len="med"/>
                    </a:lnT>
                    <a:lnB w="12700" cap="flat" cmpd="sng" algn="ctr">
                      <a:solidFill>
                        <a:srgbClr val="853E9A"/>
                      </a:solidFill>
                      <a:prstDash val="solid"/>
                      <a:round/>
                      <a:headEnd type="none" w="med" len="med"/>
                      <a:tailEnd type="none" w="med" len="med"/>
                    </a:lnB>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rgbClr val="853E9A"/>
                      </a:solidFill>
                      <a:prstDash val="solid"/>
                      <a:round/>
                      <a:headEnd type="none" w="med" len="med"/>
                      <a:tailEnd type="none" w="med" len="med"/>
                    </a:lnL>
                    <a:lnR w="12700" cap="flat" cmpd="sng" algn="ctr">
                      <a:solidFill>
                        <a:srgbClr val="853E9A"/>
                      </a:solidFill>
                      <a:prstDash val="solid"/>
                      <a:round/>
                      <a:headEnd type="none" w="med" len="med"/>
                      <a:tailEnd type="none" w="med" len="med"/>
                    </a:lnR>
                    <a:lnT w="12700" cap="flat" cmpd="sng" algn="ctr">
                      <a:solidFill>
                        <a:srgbClr val="853E9A"/>
                      </a:solidFill>
                      <a:prstDash val="solid"/>
                      <a:round/>
                      <a:headEnd type="none" w="med" len="med"/>
                      <a:tailEnd type="none" w="med" len="med"/>
                    </a:lnT>
                    <a:lnB w="12700" cap="flat" cmpd="sng" algn="ctr">
                      <a:solidFill>
                        <a:srgbClr val="853E9A"/>
                      </a:solidFill>
                      <a:prstDash val="solid"/>
                      <a:round/>
                      <a:headEnd type="none" w="med" len="med"/>
                      <a:tailEnd type="none" w="med" len="med"/>
                    </a:lnB>
                  </a:tcPr>
                </a:tc>
                <a:extLst>
                  <a:ext uri="{0D108BD9-81ED-4DB2-BD59-A6C34878D82A}">
                    <a16:rowId xmlns:a16="http://schemas.microsoft.com/office/drawing/2014/main" val="6277987"/>
                  </a:ext>
                </a:extLst>
              </a:tr>
              <a:tr h="345638">
                <a:tc rowSpan="4">
                  <a:txBody>
                    <a:bodyPr/>
                    <a:lstStyle/>
                    <a:p>
                      <a:pPr algn="ctr"/>
                      <a:r>
                        <a:rPr lang="en-GB" sz="1000" dirty="0">
                          <a:latin typeface="Arial" panose="020B0604020202020204" pitchFamily="34" charset="0"/>
                          <a:cs typeface="Arial" panose="020B0604020202020204" pitchFamily="34" charset="0"/>
                        </a:rPr>
                        <a:t>Foundation</a:t>
                      </a:r>
                    </a:p>
                  </a:txBody>
                  <a:tcPr vert="vert270" anchor="ctr">
                    <a:lnL w="12700" cap="flat" cmpd="sng" algn="ctr">
                      <a:solidFill>
                        <a:srgbClr val="853E9A"/>
                      </a:solidFill>
                      <a:prstDash val="solid"/>
                      <a:round/>
                      <a:headEnd type="none" w="med" len="med"/>
                      <a:tailEnd type="none" w="med" len="med"/>
                    </a:lnL>
                    <a:lnR w="12700" cap="flat" cmpd="sng" algn="ctr">
                      <a:solidFill>
                        <a:srgbClr val="853E9A"/>
                      </a:solidFill>
                      <a:prstDash val="solid"/>
                      <a:round/>
                      <a:headEnd type="none" w="med" len="med"/>
                      <a:tailEnd type="none" w="med" len="med"/>
                    </a:lnR>
                    <a:lnT w="12700" cap="flat" cmpd="sng" algn="ctr">
                      <a:solidFill>
                        <a:srgbClr val="853E9A"/>
                      </a:solidFill>
                      <a:prstDash val="solid"/>
                      <a:round/>
                      <a:headEnd type="none" w="med" len="med"/>
                      <a:tailEnd type="none" w="med" len="med"/>
                    </a:lnT>
                    <a:lnB w="12700" cap="flat" cmpd="sng" algn="ctr">
                      <a:solidFill>
                        <a:srgbClr val="853E9A"/>
                      </a:solidFill>
                      <a:prstDash val="solid"/>
                      <a:round/>
                      <a:headEnd type="none" w="med" len="med"/>
                      <a:tailEnd type="none" w="med" len="med"/>
                    </a:lnB>
                  </a:tcPr>
                </a:tc>
                <a:tc>
                  <a:txBody>
                    <a:bodyPr/>
                    <a:lstStyle/>
                    <a:p>
                      <a:r>
                        <a:rPr lang="en-GB" sz="1000" dirty="0">
                          <a:latin typeface="Arial" panose="020B0604020202020204" pitchFamily="34" charset="0"/>
                          <a:cs typeface="Arial" panose="020B0604020202020204" pitchFamily="34" charset="0"/>
                        </a:rPr>
                        <a:t>2.1</a:t>
                      </a:r>
                    </a:p>
                  </a:txBody>
                  <a:tcPr>
                    <a:lnL w="12700" cap="flat" cmpd="sng" algn="ctr">
                      <a:solidFill>
                        <a:srgbClr val="853E9A"/>
                      </a:solidFill>
                      <a:prstDash val="solid"/>
                      <a:round/>
                      <a:headEnd type="none" w="med" len="med"/>
                      <a:tailEnd type="none" w="med" len="med"/>
                    </a:lnL>
                    <a:lnR w="12700" cap="flat" cmpd="sng" algn="ctr">
                      <a:solidFill>
                        <a:srgbClr val="853E9A"/>
                      </a:solidFill>
                      <a:prstDash val="solid"/>
                      <a:round/>
                      <a:headEnd type="none" w="med" len="med"/>
                      <a:tailEnd type="none" w="med" len="med"/>
                    </a:lnR>
                    <a:lnT w="12700" cap="flat" cmpd="sng" algn="ctr">
                      <a:solidFill>
                        <a:srgbClr val="853E9A"/>
                      </a:solidFill>
                      <a:prstDash val="solid"/>
                      <a:round/>
                      <a:headEnd type="none" w="med" len="med"/>
                      <a:tailEnd type="none" w="med" len="med"/>
                    </a:lnT>
                    <a:lnB w="12700" cap="flat" cmpd="sng" algn="ctr">
                      <a:solidFill>
                        <a:srgbClr val="853E9A"/>
                      </a:solidFill>
                      <a:prstDash val="solid"/>
                      <a:round/>
                      <a:headEnd type="none" w="med" len="med"/>
                      <a:tailEnd type="none" w="med" len="med"/>
                    </a:lnB>
                  </a:tcPr>
                </a:tc>
                <a:tc>
                  <a:txBody>
                    <a:bodyPr/>
                    <a:lstStyle/>
                    <a:p>
                      <a:pPr algn="l" fontAlgn="ctr"/>
                      <a:r>
                        <a:rPr lang="en-GB" sz="1000" b="0" i="0" u="none" strike="noStrike" dirty="0">
                          <a:solidFill>
                            <a:srgbClr val="000000"/>
                          </a:solidFill>
                          <a:effectLst/>
                          <a:latin typeface="Arial" panose="020B0604020202020204" pitchFamily="34" charset="0"/>
                        </a:rPr>
                        <a:t>Organisations have a clear transparent inclusive talent management strategy which is incorporated into People Plans and linked to strategic priorities and objectives. This strategy describes the benefits and value of diversity</a:t>
                      </a:r>
                    </a:p>
                  </a:txBody>
                  <a:tcPr marL="0" marR="0" marT="0" marB="0" anchor="ctr">
                    <a:lnL w="12700" cap="flat" cmpd="sng" algn="ctr">
                      <a:solidFill>
                        <a:srgbClr val="853E9A"/>
                      </a:solidFill>
                      <a:prstDash val="solid"/>
                      <a:round/>
                      <a:headEnd type="none" w="med" len="med"/>
                      <a:tailEnd type="none" w="med" len="med"/>
                    </a:lnL>
                    <a:lnR w="12700" cap="flat" cmpd="sng" algn="ctr">
                      <a:solidFill>
                        <a:srgbClr val="853E9A"/>
                      </a:solidFill>
                      <a:prstDash val="solid"/>
                      <a:round/>
                      <a:headEnd type="none" w="med" len="med"/>
                      <a:tailEnd type="none" w="med" len="med"/>
                    </a:lnR>
                    <a:lnT w="12700" cap="flat" cmpd="sng" algn="ctr">
                      <a:solidFill>
                        <a:srgbClr val="853E9A"/>
                      </a:solidFill>
                      <a:prstDash val="solid"/>
                      <a:round/>
                      <a:headEnd type="none" w="med" len="med"/>
                      <a:tailEnd type="none" w="med" len="med"/>
                    </a:lnT>
                    <a:lnB w="12700" cap="flat" cmpd="sng" algn="ctr">
                      <a:solidFill>
                        <a:srgbClr val="853E9A"/>
                      </a:solidFill>
                      <a:prstDash val="solid"/>
                      <a:round/>
                      <a:headEnd type="none" w="med" len="med"/>
                      <a:tailEnd type="none" w="med" len="med"/>
                    </a:lnB>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rgbClr val="853E9A"/>
                      </a:solidFill>
                      <a:prstDash val="solid"/>
                      <a:round/>
                      <a:headEnd type="none" w="med" len="med"/>
                      <a:tailEnd type="none" w="med" len="med"/>
                    </a:lnL>
                    <a:lnR w="12700" cap="flat" cmpd="sng" algn="ctr">
                      <a:solidFill>
                        <a:srgbClr val="853E9A"/>
                      </a:solidFill>
                      <a:prstDash val="solid"/>
                      <a:round/>
                      <a:headEnd type="none" w="med" len="med"/>
                      <a:tailEnd type="none" w="med" len="med"/>
                    </a:lnR>
                    <a:lnT w="12700" cap="flat" cmpd="sng" algn="ctr">
                      <a:solidFill>
                        <a:srgbClr val="853E9A"/>
                      </a:solidFill>
                      <a:prstDash val="solid"/>
                      <a:round/>
                      <a:headEnd type="none" w="med" len="med"/>
                      <a:tailEnd type="none" w="med" len="med"/>
                    </a:lnT>
                    <a:lnB w="12700" cap="flat" cmpd="sng" algn="ctr">
                      <a:solidFill>
                        <a:srgbClr val="853E9A"/>
                      </a:solidFill>
                      <a:prstDash val="solid"/>
                      <a:round/>
                      <a:headEnd type="none" w="med" len="med"/>
                      <a:tailEnd type="none" w="med" len="med"/>
                    </a:lnB>
                  </a:tcPr>
                </a:tc>
                <a:extLst>
                  <a:ext uri="{0D108BD9-81ED-4DB2-BD59-A6C34878D82A}">
                    <a16:rowId xmlns:a16="http://schemas.microsoft.com/office/drawing/2014/main" val="4168944378"/>
                  </a:ext>
                </a:extLst>
              </a:tr>
              <a:tr h="345638">
                <a:tc vMerge="1">
                  <a:txBody>
                    <a:bodyPr/>
                    <a:lstStyle/>
                    <a:p>
                      <a:endParaRPr lang="en-GB" dirty="0"/>
                    </a:p>
                  </a:txBody>
                  <a:tcP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tc>
                  <a:txBody>
                    <a:bodyPr/>
                    <a:lstStyle/>
                    <a:p>
                      <a:r>
                        <a:rPr lang="en-GB" sz="1000" dirty="0">
                          <a:latin typeface="Arial" panose="020B0604020202020204" pitchFamily="34" charset="0"/>
                          <a:cs typeface="Arial" panose="020B0604020202020204" pitchFamily="34" charset="0"/>
                        </a:rPr>
                        <a:t>2.2</a:t>
                      </a:r>
                    </a:p>
                  </a:txBody>
                  <a:tcPr>
                    <a:lnL w="12700" cap="flat" cmpd="sng" algn="ctr">
                      <a:solidFill>
                        <a:srgbClr val="853E9A"/>
                      </a:solidFill>
                      <a:prstDash val="solid"/>
                      <a:round/>
                      <a:headEnd type="none" w="med" len="med"/>
                      <a:tailEnd type="none" w="med" len="med"/>
                    </a:lnL>
                    <a:lnR w="12700" cap="flat" cmpd="sng" algn="ctr">
                      <a:solidFill>
                        <a:srgbClr val="853E9A"/>
                      </a:solidFill>
                      <a:prstDash val="solid"/>
                      <a:round/>
                      <a:headEnd type="none" w="med" len="med"/>
                      <a:tailEnd type="none" w="med" len="med"/>
                    </a:lnR>
                    <a:lnT w="12700" cap="flat" cmpd="sng" algn="ctr">
                      <a:solidFill>
                        <a:srgbClr val="853E9A"/>
                      </a:solidFill>
                      <a:prstDash val="solid"/>
                      <a:round/>
                      <a:headEnd type="none" w="med" len="med"/>
                      <a:tailEnd type="none" w="med" len="med"/>
                    </a:lnT>
                    <a:lnB w="12700" cap="flat" cmpd="sng" algn="ctr">
                      <a:solidFill>
                        <a:srgbClr val="853E9A"/>
                      </a:solidFill>
                      <a:prstDash val="solid"/>
                      <a:round/>
                      <a:headEnd type="none" w="med" len="med"/>
                      <a:tailEnd type="none" w="med" len="med"/>
                    </a:lnB>
                  </a:tcPr>
                </a:tc>
                <a:tc>
                  <a:txBody>
                    <a:bodyPr/>
                    <a:lstStyle/>
                    <a:p>
                      <a:pPr algn="l" fontAlgn="ctr"/>
                      <a:r>
                        <a:rPr lang="en-GB" sz="1000" b="0" i="0" u="none" strike="noStrike" dirty="0">
                          <a:solidFill>
                            <a:srgbClr val="000000"/>
                          </a:solidFill>
                          <a:effectLst/>
                          <a:latin typeface="Arial" panose="020B0604020202020204" pitchFamily="34" charset="0"/>
                        </a:rPr>
                        <a:t>The system has a clear approach to using data to identify and mitigate issues relating to talent management</a:t>
                      </a:r>
                    </a:p>
                  </a:txBody>
                  <a:tcPr marL="0" marR="0" marT="0" marB="0" anchor="ctr">
                    <a:lnL w="12700" cap="flat" cmpd="sng" algn="ctr">
                      <a:solidFill>
                        <a:srgbClr val="853E9A"/>
                      </a:solidFill>
                      <a:prstDash val="solid"/>
                      <a:round/>
                      <a:headEnd type="none" w="med" len="med"/>
                      <a:tailEnd type="none" w="med" len="med"/>
                    </a:lnL>
                    <a:lnR w="12700" cap="flat" cmpd="sng" algn="ctr">
                      <a:solidFill>
                        <a:srgbClr val="853E9A"/>
                      </a:solidFill>
                      <a:prstDash val="solid"/>
                      <a:round/>
                      <a:headEnd type="none" w="med" len="med"/>
                      <a:tailEnd type="none" w="med" len="med"/>
                    </a:lnR>
                    <a:lnT w="12700" cap="flat" cmpd="sng" algn="ctr">
                      <a:solidFill>
                        <a:srgbClr val="853E9A"/>
                      </a:solidFill>
                      <a:prstDash val="solid"/>
                      <a:round/>
                      <a:headEnd type="none" w="med" len="med"/>
                      <a:tailEnd type="none" w="med" len="med"/>
                    </a:lnT>
                    <a:lnB w="12700" cap="flat" cmpd="sng" algn="ctr">
                      <a:solidFill>
                        <a:srgbClr val="853E9A"/>
                      </a:solidFill>
                      <a:prstDash val="solid"/>
                      <a:round/>
                      <a:headEnd type="none" w="med" len="med"/>
                      <a:tailEnd type="none" w="med" len="med"/>
                    </a:lnB>
                  </a:tcPr>
                </a:tc>
                <a:tc>
                  <a:txBody>
                    <a:bodyPr/>
                    <a:lstStyle/>
                    <a:p>
                      <a:endParaRPr lang="en-GB" sz="1000">
                        <a:latin typeface="Arial" panose="020B0604020202020204" pitchFamily="34" charset="0"/>
                        <a:cs typeface="Arial" panose="020B0604020202020204" pitchFamily="34" charset="0"/>
                      </a:endParaRPr>
                    </a:p>
                  </a:txBody>
                  <a:tcPr>
                    <a:lnL w="12700" cap="flat" cmpd="sng" algn="ctr">
                      <a:solidFill>
                        <a:srgbClr val="853E9A"/>
                      </a:solidFill>
                      <a:prstDash val="solid"/>
                      <a:round/>
                      <a:headEnd type="none" w="med" len="med"/>
                      <a:tailEnd type="none" w="med" len="med"/>
                    </a:lnL>
                    <a:lnR w="12700" cap="flat" cmpd="sng" algn="ctr">
                      <a:solidFill>
                        <a:srgbClr val="853E9A"/>
                      </a:solidFill>
                      <a:prstDash val="solid"/>
                      <a:round/>
                      <a:headEnd type="none" w="med" len="med"/>
                      <a:tailEnd type="none" w="med" len="med"/>
                    </a:lnR>
                    <a:lnT w="12700" cap="flat" cmpd="sng" algn="ctr">
                      <a:solidFill>
                        <a:srgbClr val="853E9A"/>
                      </a:solidFill>
                      <a:prstDash val="solid"/>
                      <a:round/>
                      <a:headEnd type="none" w="med" len="med"/>
                      <a:tailEnd type="none" w="med" len="med"/>
                    </a:lnT>
                    <a:lnB w="12700" cap="flat" cmpd="sng" algn="ctr">
                      <a:solidFill>
                        <a:srgbClr val="853E9A"/>
                      </a:solidFill>
                      <a:prstDash val="solid"/>
                      <a:round/>
                      <a:headEnd type="none" w="med" len="med"/>
                      <a:tailEnd type="none" w="med" len="med"/>
                    </a:lnB>
                  </a:tcPr>
                </a:tc>
                <a:extLst>
                  <a:ext uri="{0D108BD9-81ED-4DB2-BD59-A6C34878D82A}">
                    <a16:rowId xmlns:a16="http://schemas.microsoft.com/office/drawing/2014/main" val="1548098365"/>
                  </a:ext>
                </a:extLst>
              </a:tr>
              <a:tr h="388843">
                <a:tc vMerge="1">
                  <a:txBody>
                    <a:bodyPr/>
                    <a:lstStyle/>
                    <a:p>
                      <a:endParaRPr lang="en-GB" dirty="0"/>
                    </a:p>
                  </a:txBody>
                  <a:tcP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tc>
                  <a:txBody>
                    <a:bodyPr/>
                    <a:lstStyle/>
                    <a:p>
                      <a:r>
                        <a:rPr lang="en-GB" sz="1000" dirty="0">
                          <a:latin typeface="Arial" panose="020B0604020202020204" pitchFamily="34" charset="0"/>
                          <a:cs typeface="Arial" panose="020B0604020202020204" pitchFamily="34" charset="0"/>
                        </a:rPr>
                        <a:t>2.3</a:t>
                      </a:r>
                    </a:p>
                  </a:txBody>
                  <a:tcPr>
                    <a:lnL w="12700" cap="flat" cmpd="sng" algn="ctr">
                      <a:solidFill>
                        <a:srgbClr val="853E9A"/>
                      </a:solidFill>
                      <a:prstDash val="solid"/>
                      <a:round/>
                      <a:headEnd type="none" w="med" len="med"/>
                      <a:tailEnd type="none" w="med" len="med"/>
                    </a:lnL>
                    <a:lnR w="12700" cap="flat" cmpd="sng" algn="ctr">
                      <a:solidFill>
                        <a:srgbClr val="853E9A"/>
                      </a:solidFill>
                      <a:prstDash val="solid"/>
                      <a:round/>
                      <a:headEnd type="none" w="med" len="med"/>
                      <a:tailEnd type="none" w="med" len="med"/>
                    </a:lnR>
                    <a:lnT w="12700" cap="flat" cmpd="sng" algn="ctr">
                      <a:solidFill>
                        <a:srgbClr val="853E9A"/>
                      </a:solidFill>
                      <a:prstDash val="solid"/>
                      <a:round/>
                      <a:headEnd type="none" w="med" len="med"/>
                      <a:tailEnd type="none" w="med" len="med"/>
                    </a:lnT>
                    <a:lnB w="12700" cap="flat" cmpd="sng" algn="ctr">
                      <a:solidFill>
                        <a:srgbClr val="853E9A"/>
                      </a:solidFill>
                      <a:prstDash val="solid"/>
                      <a:round/>
                      <a:headEnd type="none" w="med" len="med"/>
                      <a:tailEnd type="none" w="med" len="med"/>
                    </a:lnB>
                  </a:tcPr>
                </a:tc>
                <a:tc>
                  <a:txBody>
                    <a:bodyPr/>
                    <a:lstStyle/>
                    <a:p>
                      <a:pPr algn="l" fontAlgn="ctr"/>
                      <a:r>
                        <a:rPr lang="en-GB" sz="1000" b="0" i="0" u="none" strike="noStrike">
                          <a:solidFill>
                            <a:srgbClr val="000000"/>
                          </a:solidFill>
                          <a:effectLst/>
                          <a:latin typeface="Arial" panose="020B0604020202020204" pitchFamily="34" charset="0"/>
                        </a:rPr>
                        <a:t>The ICS actively engages with talent by shaping apprenticeships, development intiaitves, mentioring schemes and career transition conversations to support individuals' ability to maximise their potential and the ICS to deliver its objectives</a:t>
                      </a:r>
                    </a:p>
                  </a:txBody>
                  <a:tcPr marL="0" marR="0" marT="0" marB="0" anchor="ctr">
                    <a:lnL w="12700" cap="flat" cmpd="sng" algn="ctr">
                      <a:solidFill>
                        <a:srgbClr val="853E9A"/>
                      </a:solidFill>
                      <a:prstDash val="solid"/>
                      <a:round/>
                      <a:headEnd type="none" w="med" len="med"/>
                      <a:tailEnd type="none" w="med" len="med"/>
                    </a:lnL>
                    <a:lnR w="12700" cap="flat" cmpd="sng" algn="ctr">
                      <a:solidFill>
                        <a:srgbClr val="853E9A"/>
                      </a:solidFill>
                      <a:prstDash val="solid"/>
                      <a:round/>
                      <a:headEnd type="none" w="med" len="med"/>
                      <a:tailEnd type="none" w="med" len="med"/>
                    </a:lnR>
                    <a:lnT w="12700" cap="flat" cmpd="sng" algn="ctr">
                      <a:solidFill>
                        <a:srgbClr val="853E9A"/>
                      </a:solidFill>
                      <a:prstDash val="solid"/>
                      <a:round/>
                      <a:headEnd type="none" w="med" len="med"/>
                      <a:tailEnd type="none" w="med" len="med"/>
                    </a:lnT>
                    <a:lnB w="12700" cap="flat" cmpd="sng" algn="ctr">
                      <a:solidFill>
                        <a:srgbClr val="853E9A"/>
                      </a:solidFill>
                      <a:prstDash val="solid"/>
                      <a:round/>
                      <a:headEnd type="none" w="med" len="med"/>
                      <a:tailEnd type="none" w="med" len="med"/>
                    </a:lnB>
                  </a:tcPr>
                </a:tc>
                <a:tc>
                  <a:txBody>
                    <a:bodyPr/>
                    <a:lstStyle/>
                    <a:p>
                      <a:endParaRPr lang="en-GB" sz="1000" dirty="0">
                        <a:latin typeface="Arial" panose="020B0604020202020204" pitchFamily="34" charset="0"/>
                        <a:cs typeface="Arial" panose="020B0604020202020204" pitchFamily="34" charset="0"/>
                      </a:endParaRPr>
                    </a:p>
                  </a:txBody>
                  <a:tcPr>
                    <a:lnL w="12700" cap="flat" cmpd="sng" algn="ctr">
                      <a:solidFill>
                        <a:srgbClr val="853E9A"/>
                      </a:solidFill>
                      <a:prstDash val="solid"/>
                      <a:round/>
                      <a:headEnd type="none" w="med" len="med"/>
                      <a:tailEnd type="none" w="med" len="med"/>
                    </a:lnL>
                    <a:lnR w="12700" cap="flat" cmpd="sng" algn="ctr">
                      <a:solidFill>
                        <a:srgbClr val="853E9A"/>
                      </a:solidFill>
                      <a:prstDash val="solid"/>
                      <a:round/>
                      <a:headEnd type="none" w="med" len="med"/>
                      <a:tailEnd type="none" w="med" len="med"/>
                    </a:lnR>
                    <a:lnT w="12700" cap="flat" cmpd="sng" algn="ctr">
                      <a:solidFill>
                        <a:srgbClr val="853E9A"/>
                      </a:solidFill>
                      <a:prstDash val="solid"/>
                      <a:round/>
                      <a:headEnd type="none" w="med" len="med"/>
                      <a:tailEnd type="none" w="med" len="med"/>
                    </a:lnT>
                    <a:lnB w="12700" cap="flat" cmpd="sng" algn="ctr">
                      <a:solidFill>
                        <a:srgbClr val="853E9A"/>
                      </a:solidFill>
                      <a:prstDash val="solid"/>
                      <a:round/>
                      <a:headEnd type="none" w="med" len="med"/>
                      <a:tailEnd type="none" w="med" len="med"/>
                    </a:lnB>
                  </a:tcPr>
                </a:tc>
                <a:extLst>
                  <a:ext uri="{0D108BD9-81ED-4DB2-BD59-A6C34878D82A}">
                    <a16:rowId xmlns:a16="http://schemas.microsoft.com/office/drawing/2014/main" val="2075358286"/>
                  </a:ext>
                </a:extLst>
              </a:tr>
              <a:tr h="345638">
                <a:tc vMerge="1">
                  <a:txBody>
                    <a:bodyPr/>
                    <a:lstStyle/>
                    <a:p>
                      <a:endParaRPr lang="en-GB" dirty="0"/>
                    </a:p>
                  </a:txBody>
                  <a:tcP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tc>
                  <a:txBody>
                    <a:bodyPr/>
                    <a:lstStyle/>
                    <a:p>
                      <a:r>
                        <a:rPr lang="en-GB" sz="1000" dirty="0">
                          <a:latin typeface="Arial" panose="020B0604020202020204" pitchFamily="34" charset="0"/>
                          <a:cs typeface="Arial" panose="020B0604020202020204" pitchFamily="34" charset="0"/>
                        </a:rPr>
                        <a:t>2.4</a:t>
                      </a:r>
                    </a:p>
                  </a:txBody>
                  <a:tcPr>
                    <a:lnL w="12700" cap="flat" cmpd="sng" algn="ctr">
                      <a:solidFill>
                        <a:srgbClr val="853E9A"/>
                      </a:solidFill>
                      <a:prstDash val="solid"/>
                      <a:round/>
                      <a:headEnd type="none" w="med" len="med"/>
                      <a:tailEnd type="none" w="med" len="med"/>
                    </a:lnL>
                    <a:lnR w="12700" cap="flat" cmpd="sng" algn="ctr">
                      <a:solidFill>
                        <a:srgbClr val="853E9A"/>
                      </a:solidFill>
                      <a:prstDash val="solid"/>
                      <a:round/>
                      <a:headEnd type="none" w="med" len="med"/>
                      <a:tailEnd type="none" w="med" len="med"/>
                    </a:lnR>
                    <a:lnT w="12700" cap="flat" cmpd="sng" algn="ctr">
                      <a:solidFill>
                        <a:srgbClr val="853E9A"/>
                      </a:solidFill>
                      <a:prstDash val="solid"/>
                      <a:round/>
                      <a:headEnd type="none" w="med" len="med"/>
                      <a:tailEnd type="none" w="med" len="med"/>
                    </a:lnT>
                    <a:lnB w="12700" cap="flat" cmpd="sng" algn="ctr">
                      <a:solidFill>
                        <a:srgbClr val="853E9A"/>
                      </a:solidFill>
                      <a:prstDash val="solid"/>
                      <a:round/>
                      <a:headEnd type="none" w="med" len="med"/>
                      <a:tailEnd type="none" w="med" len="med"/>
                    </a:lnB>
                  </a:tcPr>
                </a:tc>
                <a:tc>
                  <a:txBody>
                    <a:bodyPr/>
                    <a:lstStyle/>
                    <a:p>
                      <a:pPr algn="l" fontAlgn="ctr"/>
                      <a:r>
                        <a:rPr lang="en-GB" sz="1000" b="0" i="0" u="none" strike="noStrike" dirty="0">
                          <a:solidFill>
                            <a:srgbClr val="000000"/>
                          </a:solidFill>
                          <a:effectLst/>
                          <a:latin typeface="Arial" panose="020B0604020202020204" pitchFamily="34" charset="0"/>
                        </a:rPr>
                        <a:t>There are named organisational Board members responsible for inclusive talent management, with priorities written into strategic/delivery plans, job descriptions and objectives and explicitly role modelled</a:t>
                      </a:r>
                    </a:p>
                  </a:txBody>
                  <a:tcPr marL="0" marR="0" marT="0" marB="0" anchor="ctr">
                    <a:lnL w="12700" cap="flat" cmpd="sng" algn="ctr">
                      <a:solidFill>
                        <a:srgbClr val="853E9A"/>
                      </a:solidFill>
                      <a:prstDash val="solid"/>
                      <a:round/>
                      <a:headEnd type="none" w="med" len="med"/>
                      <a:tailEnd type="none" w="med" len="med"/>
                    </a:lnL>
                    <a:lnR w="12700" cap="flat" cmpd="sng" algn="ctr">
                      <a:solidFill>
                        <a:srgbClr val="853E9A"/>
                      </a:solidFill>
                      <a:prstDash val="solid"/>
                      <a:round/>
                      <a:headEnd type="none" w="med" len="med"/>
                      <a:tailEnd type="none" w="med" len="med"/>
                    </a:lnR>
                    <a:lnT w="12700" cap="flat" cmpd="sng" algn="ctr">
                      <a:solidFill>
                        <a:srgbClr val="853E9A"/>
                      </a:solidFill>
                      <a:prstDash val="solid"/>
                      <a:round/>
                      <a:headEnd type="none" w="med" len="med"/>
                      <a:tailEnd type="none" w="med" len="med"/>
                    </a:lnT>
                    <a:lnB w="12700" cap="flat" cmpd="sng" algn="ctr">
                      <a:solidFill>
                        <a:srgbClr val="853E9A"/>
                      </a:solidFill>
                      <a:prstDash val="solid"/>
                      <a:round/>
                      <a:headEnd type="none" w="med" len="med"/>
                      <a:tailEnd type="none" w="med" len="med"/>
                    </a:lnB>
                  </a:tcPr>
                </a:tc>
                <a:tc>
                  <a:txBody>
                    <a:bodyPr/>
                    <a:lstStyle/>
                    <a:p>
                      <a:endParaRPr lang="en-GB" sz="1000" dirty="0">
                        <a:latin typeface="Arial" panose="020B0604020202020204" pitchFamily="34" charset="0"/>
                        <a:cs typeface="Arial" panose="020B0604020202020204" pitchFamily="34" charset="0"/>
                      </a:endParaRPr>
                    </a:p>
                  </a:txBody>
                  <a:tcPr>
                    <a:lnL w="12700" cap="flat" cmpd="sng" algn="ctr">
                      <a:solidFill>
                        <a:srgbClr val="853E9A"/>
                      </a:solidFill>
                      <a:prstDash val="solid"/>
                      <a:round/>
                      <a:headEnd type="none" w="med" len="med"/>
                      <a:tailEnd type="none" w="med" len="med"/>
                    </a:lnL>
                    <a:lnR w="12700" cap="flat" cmpd="sng" algn="ctr">
                      <a:solidFill>
                        <a:srgbClr val="853E9A"/>
                      </a:solidFill>
                      <a:prstDash val="solid"/>
                      <a:round/>
                      <a:headEnd type="none" w="med" len="med"/>
                      <a:tailEnd type="none" w="med" len="med"/>
                    </a:lnR>
                    <a:lnT w="12700" cap="flat" cmpd="sng" algn="ctr">
                      <a:solidFill>
                        <a:srgbClr val="853E9A"/>
                      </a:solidFill>
                      <a:prstDash val="solid"/>
                      <a:round/>
                      <a:headEnd type="none" w="med" len="med"/>
                      <a:tailEnd type="none" w="med" len="med"/>
                    </a:lnT>
                    <a:lnB w="12700" cap="flat" cmpd="sng" algn="ctr">
                      <a:solidFill>
                        <a:srgbClr val="853E9A"/>
                      </a:solidFill>
                      <a:prstDash val="solid"/>
                      <a:round/>
                      <a:headEnd type="none" w="med" len="med"/>
                      <a:tailEnd type="none" w="med" len="med"/>
                    </a:lnB>
                  </a:tcPr>
                </a:tc>
                <a:extLst>
                  <a:ext uri="{0D108BD9-81ED-4DB2-BD59-A6C34878D82A}">
                    <a16:rowId xmlns:a16="http://schemas.microsoft.com/office/drawing/2014/main" val="2666914373"/>
                  </a:ext>
                </a:extLst>
              </a:tr>
              <a:tr h="345638">
                <a:tc rowSpan="4">
                  <a:txBody>
                    <a:bodyPr/>
                    <a:lstStyle/>
                    <a:p>
                      <a:pPr algn="ctr"/>
                      <a:r>
                        <a:rPr lang="en-GB" sz="1000" dirty="0">
                          <a:latin typeface="Arial" panose="020B0604020202020204" pitchFamily="34" charset="0"/>
                          <a:cs typeface="Arial" panose="020B0604020202020204" pitchFamily="34" charset="0"/>
                        </a:rPr>
                        <a:t>Advanced</a:t>
                      </a:r>
                    </a:p>
                  </a:txBody>
                  <a:tcPr vert="vert270" anchor="ctr">
                    <a:lnL w="12700" cap="flat" cmpd="sng" algn="ctr">
                      <a:solidFill>
                        <a:srgbClr val="853E9A"/>
                      </a:solidFill>
                      <a:prstDash val="solid"/>
                      <a:round/>
                      <a:headEnd type="none" w="med" len="med"/>
                      <a:tailEnd type="none" w="med" len="med"/>
                    </a:lnL>
                    <a:lnR w="12700" cap="flat" cmpd="sng" algn="ctr">
                      <a:solidFill>
                        <a:srgbClr val="853E9A"/>
                      </a:solidFill>
                      <a:prstDash val="solid"/>
                      <a:round/>
                      <a:headEnd type="none" w="med" len="med"/>
                      <a:tailEnd type="none" w="med" len="med"/>
                    </a:lnR>
                    <a:lnT w="12700" cap="flat" cmpd="sng" algn="ctr">
                      <a:solidFill>
                        <a:srgbClr val="853E9A"/>
                      </a:solidFill>
                      <a:prstDash val="solid"/>
                      <a:round/>
                      <a:headEnd type="none" w="med" len="med"/>
                      <a:tailEnd type="none" w="med" len="med"/>
                    </a:lnT>
                    <a:lnB w="12700" cap="flat" cmpd="sng" algn="ctr">
                      <a:solidFill>
                        <a:srgbClr val="853E9A"/>
                      </a:solidFill>
                      <a:prstDash val="solid"/>
                      <a:round/>
                      <a:headEnd type="none" w="med" len="med"/>
                      <a:tailEnd type="none" w="med" len="med"/>
                    </a:lnB>
                  </a:tcPr>
                </a:tc>
                <a:tc>
                  <a:txBody>
                    <a:bodyPr/>
                    <a:lstStyle/>
                    <a:p>
                      <a:r>
                        <a:rPr lang="en-GB" sz="1000" dirty="0">
                          <a:latin typeface="Arial" panose="020B0604020202020204" pitchFamily="34" charset="0"/>
                          <a:cs typeface="Arial" panose="020B0604020202020204" pitchFamily="34" charset="0"/>
                        </a:rPr>
                        <a:t>3.1</a:t>
                      </a:r>
                    </a:p>
                  </a:txBody>
                  <a:tcPr>
                    <a:lnL w="12700" cap="flat" cmpd="sng" algn="ctr">
                      <a:solidFill>
                        <a:srgbClr val="853E9A"/>
                      </a:solidFill>
                      <a:prstDash val="solid"/>
                      <a:round/>
                      <a:headEnd type="none" w="med" len="med"/>
                      <a:tailEnd type="none" w="med" len="med"/>
                    </a:lnL>
                    <a:lnR w="12700" cap="flat" cmpd="sng" algn="ctr">
                      <a:solidFill>
                        <a:srgbClr val="853E9A"/>
                      </a:solidFill>
                      <a:prstDash val="solid"/>
                      <a:round/>
                      <a:headEnd type="none" w="med" len="med"/>
                      <a:tailEnd type="none" w="med" len="med"/>
                    </a:lnR>
                    <a:lnT w="12700" cap="flat" cmpd="sng" algn="ctr">
                      <a:solidFill>
                        <a:srgbClr val="853E9A"/>
                      </a:solidFill>
                      <a:prstDash val="solid"/>
                      <a:round/>
                      <a:headEnd type="none" w="med" len="med"/>
                      <a:tailEnd type="none" w="med" len="med"/>
                    </a:lnT>
                    <a:lnB w="12700" cap="flat" cmpd="sng" algn="ctr">
                      <a:solidFill>
                        <a:srgbClr val="853E9A"/>
                      </a:solidFill>
                      <a:prstDash val="solid"/>
                      <a:round/>
                      <a:headEnd type="none" w="med" len="med"/>
                      <a:tailEnd type="none" w="med" len="med"/>
                    </a:lnB>
                  </a:tcPr>
                </a:tc>
                <a:tc>
                  <a:txBody>
                    <a:bodyPr/>
                    <a:lstStyle/>
                    <a:p>
                      <a:pPr algn="l" fontAlgn="ctr"/>
                      <a:r>
                        <a:rPr lang="en-GB" sz="1000" b="0" i="0" u="none" strike="noStrike" dirty="0">
                          <a:solidFill>
                            <a:srgbClr val="000000"/>
                          </a:solidFill>
                          <a:effectLst/>
                          <a:latin typeface="Arial" panose="020B0604020202020204" pitchFamily="34" charset="0"/>
                        </a:rPr>
                        <a:t>The ICS has an inclusive talent management strategy, linked to strategic priorities and objectives. This strategy is understood by all and delivery of it is seen as everybody's responsibility</a:t>
                      </a:r>
                    </a:p>
                  </a:txBody>
                  <a:tcPr marL="0" marR="0" marT="0" marB="0" anchor="ctr">
                    <a:lnL w="12700" cap="flat" cmpd="sng" algn="ctr">
                      <a:solidFill>
                        <a:srgbClr val="853E9A"/>
                      </a:solidFill>
                      <a:prstDash val="solid"/>
                      <a:round/>
                      <a:headEnd type="none" w="med" len="med"/>
                      <a:tailEnd type="none" w="med" len="med"/>
                    </a:lnL>
                    <a:lnR w="12700" cap="flat" cmpd="sng" algn="ctr">
                      <a:solidFill>
                        <a:srgbClr val="853E9A"/>
                      </a:solidFill>
                      <a:prstDash val="solid"/>
                      <a:round/>
                      <a:headEnd type="none" w="med" len="med"/>
                      <a:tailEnd type="none" w="med" len="med"/>
                    </a:lnR>
                    <a:lnT w="12700" cap="flat" cmpd="sng" algn="ctr">
                      <a:solidFill>
                        <a:srgbClr val="853E9A"/>
                      </a:solidFill>
                      <a:prstDash val="solid"/>
                      <a:round/>
                      <a:headEnd type="none" w="med" len="med"/>
                      <a:tailEnd type="none" w="med" len="med"/>
                    </a:lnT>
                    <a:lnB w="12700" cap="flat" cmpd="sng" algn="ctr">
                      <a:solidFill>
                        <a:srgbClr val="853E9A"/>
                      </a:solidFill>
                      <a:prstDash val="solid"/>
                      <a:round/>
                      <a:headEnd type="none" w="med" len="med"/>
                      <a:tailEnd type="none" w="med" len="med"/>
                    </a:lnB>
                  </a:tcPr>
                </a:tc>
                <a:tc>
                  <a:txBody>
                    <a:bodyPr/>
                    <a:lstStyle/>
                    <a:p>
                      <a:endParaRPr lang="en-GB" sz="1000" dirty="0">
                        <a:latin typeface="Arial" panose="020B0604020202020204" pitchFamily="34" charset="0"/>
                        <a:cs typeface="Arial" panose="020B0604020202020204" pitchFamily="34" charset="0"/>
                      </a:endParaRPr>
                    </a:p>
                  </a:txBody>
                  <a:tcPr>
                    <a:lnL w="12700" cap="flat" cmpd="sng" algn="ctr">
                      <a:solidFill>
                        <a:srgbClr val="853E9A"/>
                      </a:solidFill>
                      <a:prstDash val="solid"/>
                      <a:round/>
                      <a:headEnd type="none" w="med" len="med"/>
                      <a:tailEnd type="none" w="med" len="med"/>
                    </a:lnL>
                    <a:lnR w="12700" cap="flat" cmpd="sng" algn="ctr">
                      <a:solidFill>
                        <a:srgbClr val="853E9A"/>
                      </a:solidFill>
                      <a:prstDash val="solid"/>
                      <a:round/>
                      <a:headEnd type="none" w="med" len="med"/>
                      <a:tailEnd type="none" w="med" len="med"/>
                    </a:lnR>
                    <a:lnT w="12700" cap="flat" cmpd="sng" algn="ctr">
                      <a:solidFill>
                        <a:srgbClr val="853E9A"/>
                      </a:solidFill>
                      <a:prstDash val="solid"/>
                      <a:round/>
                      <a:headEnd type="none" w="med" len="med"/>
                      <a:tailEnd type="none" w="med" len="med"/>
                    </a:lnT>
                    <a:lnB w="12700" cap="flat" cmpd="sng" algn="ctr">
                      <a:solidFill>
                        <a:srgbClr val="853E9A"/>
                      </a:solidFill>
                      <a:prstDash val="solid"/>
                      <a:round/>
                      <a:headEnd type="none" w="med" len="med"/>
                      <a:tailEnd type="none" w="med" len="med"/>
                    </a:lnB>
                  </a:tcPr>
                </a:tc>
                <a:extLst>
                  <a:ext uri="{0D108BD9-81ED-4DB2-BD59-A6C34878D82A}">
                    <a16:rowId xmlns:a16="http://schemas.microsoft.com/office/drawing/2014/main" val="354754389"/>
                  </a:ext>
                </a:extLst>
              </a:tr>
              <a:tr h="345638">
                <a:tc vMerge="1">
                  <a:txBody>
                    <a:bodyPr/>
                    <a:lstStyle/>
                    <a:p>
                      <a:endParaRPr lang="en-GB" dirty="0"/>
                    </a:p>
                  </a:txBody>
                  <a:tcP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tc>
                  <a:txBody>
                    <a:bodyPr/>
                    <a:lstStyle/>
                    <a:p>
                      <a:r>
                        <a:rPr lang="en-GB" sz="1000" dirty="0">
                          <a:latin typeface="Arial" panose="020B0604020202020204" pitchFamily="34" charset="0"/>
                          <a:cs typeface="Arial" panose="020B0604020202020204" pitchFamily="34" charset="0"/>
                        </a:rPr>
                        <a:t>3.2</a:t>
                      </a:r>
                    </a:p>
                  </a:txBody>
                  <a:tcPr>
                    <a:lnL w="12700" cap="flat" cmpd="sng" algn="ctr">
                      <a:solidFill>
                        <a:srgbClr val="853E9A"/>
                      </a:solidFill>
                      <a:prstDash val="solid"/>
                      <a:round/>
                      <a:headEnd type="none" w="med" len="med"/>
                      <a:tailEnd type="none" w="med" len="med"/>
                    </a:lnL>
                    <a:lnR w="12700" cap="flat" cmpd="sng" algn="ctr">
                      <a:solidFill>
                        <a:srgbClr val="853E9A"/>
                      </a:solidFill>
                      <a:prstDash val="solid"/>
                      <a:round/>
                      <a:headEnd type="none" w="med" len="med"/>
                      <a:tailEnd type="none" w="med" len="med"/>
                    </a:lnR>
                    <a:lnT w="12700" cap="flat" cmpd="sng" algn="ctr">
                      <a:solidFill>
                        <a:srgbClr val="853E9A"/>
                      </a:solidFill>
                      <a:prstDash val="solid"/>
                      <a:round/>
                      <a:headEnd type="none" w="med" len="med"/>
                      <a:tailEnd type="none" w="med" len="med"/>
                    </a:lnT>
                    <a:lnB w="12700" cap="flat" cmpd="sng" algn="ctr">
                      <a:solidFill>
                        <a:srgbClr val="853E9A"/>
                      </a:solidFill>
                      <a:prstDash val="solid"/>
                      <a:round/>
                      <a:headEnd type="none" w="med" len="med"/>
                      <a:tailEnd type="none" w="med" len="med"/>
                    </a:lnB>
                  </a:tcPr>
                </a:tc>
                <a:tc>
                  <a:txBody>
                    <a:bodyPr/>
                    <a:lstStyle/>
                    <a:p>
                      <a:pPr algn="l" fontAlgn="ctr"/>
                      <a:r>
                        <a:rPr lang="en-GB" sz="1000" b="0" i="0" u="none" strike="noStrike" dirty="0">
                          <a:solidFill>
                            <a:srgbClr val="000000"/>
                          </a:solidFill>
                          <a:effectLst/>
                          <a:latin typeface="Arial" panose="020B0604020202020204" pitchFamily="34" charset="0"/>
                        </a:rPr>
                        <a:t>Data and lived experience are actively used to close the gap on inequalities and address retention issues</a:t>
                      </a:r>
                    </a:p>
                  </a:txBody>
                  <a:tcPr marL="0" marR="0" marT="0" marB="0" anchor="ctr">
                    <a:lnL w="12700" cap="flat" cmpd="sng" algn="ctr">
                      <a:solidFill>
                        <a:srgbClr val="853E9A"/>
                      </a:solidFill>
                      <a:prstDash val="solid"/>
                      <a:round/>
                      <a:headEnd type="none" w="med" len="med"/>
                      <a:tailEnd type="none" w="med" len="med"/>
                    </a:lnL>
                    <a:lnR w="12700" cap="flat" cmpd="sng" algn="ctr">
                      <a:solidFill>
                        <a:srgbClr val="853E9A"/>
                      </a:solidFill>
                      <a:prstDash val="solid"/>
                      <a:round/>
                      <a:headEnd type="none" w="med" len="med"/>
                      <a:tailEnd type="none" w="med" len="med"/>
                    </a:lnR>
                    <a:lnT w="12700" cap="flat" cmpd="sng" algn="ctr">
                      <a:solidFill>
                        <a:srgbClr val="853E9A"/>
                      </a:solidFill>
                      <a:prstDash val="solid"/>
                      <a:round/>
                      <a:headEnd type="none" w="med" len="med"/>
                      <a:tailEnd type="none" w="med" len="med"/>
                    </a:lnT>
                    <a:lnB w="12700" cap="flat" cmpd="sng" algn="ctr">
                      <a:solidFill>
                        <a:srgbClr val="853E9A"/>
                      </a:solidFill>
                      <a:prstDash val="solid"/>
                      <a:round/>
                      <a:headEnd type="none" w="med" len="med"/>
                      <a:tailEnd type="none" w="med" len="med"/>
                    </a:lnB>
                  </a:tcPr>
                </a:tc>
                <a:tc>
                  <a:txBody>
                    <a:bodyPr/>
                    <a:lstStyle/>
                    <a:p>
                      <a:endParaRPr lang="en-GB" sz="1000" dirty="0">
                        <a:latin typeface="Arial" panose="020B0604020202020204" pitchFamily="34" charset="0"/>
                        <a:cs typeface="Arial" panose="020B0604020202020204" pitchFamily="34" charset="0"/>
                      </a:endParaRPr>
                    </a:p>
                  </a:txBody>
                  <a:tcPr>
                    <a:lnL w="12700" cap="flat" cmpd="sng" algn="ctr">
                      <a:solidFill>
                        <a:srgbClr val="853E9A"/>
                      </a:solidFill>
                      <a:prstDash val="solid"/>
                      <a:round/>
                      <a:headEnd type="none" w="med" len="med"/>
                      <a:tailEnd type="none" w="med" len="med"/>
                    </a:lnL>
                    <a:lnR w="12700" cap="flat" cmpd="sng" algn="ctr">
                      <a:solidFill>
                        <a:srgbClr val="853E9A"/>
                      </a:solidFill>
                      <a:prstDash val="solid"/>
                      <a:round/>
                      <a:headEnd type="none" w="med" len="med"/>
                      <a:tailEnd type="none" w="med" len="med"/>
                    </a:lnR>
                    <a:lnT w="12700" cap="flat" cmpd="sng" algn="ctr">
                      <a:solidFill>
                        <a:srgbClr val="853E9A"/>
                      </a:solidFill>
                      <a:prstDash val="solid"/>
                      <a:round/>
                      <a:headEnd type="none" w="med" len="med"/>
                      <a:tailEnd type="none" w="med" len="med"/>
                    </a:lnT>
                    <a:lnB w="12700" cap="flat" cmpd="sng" algn="ctr">
                      <a:solidFill>
                        <a:srgbClr val="853E9A"/>
                      </a:solidFill>
                      <a:prstDash val="solid"/>
                      <a:round/>
                      <a:headEnd type="none" w="med" len="med"/>
                      <a:tailEnd type="none" w="med" len="med"/>
                    </a:lnB>
                  </a:tcPr>
                </a:tc>
                <a:extLst>
                  <a:ext uri="{0D108BD9-81ED-4DB2-BD59-A6C34878D82A}">
                    <a16:rowId xmlns:a16="http://schemas.microsoft.com/office/drawing/2014/main" val="2518659286"/>
                  </a:ext>
                </a:extLst>
              </a:tr>
              <a:tr h="345638">
                <a:tc vMerge="1">
                  <a:txBody>
                    <a:bodyPr/>
                    <a:lstStyle/>
                    <a:p>
                      <a:endParaRPr lang="en-GB" dirty="0"/>
                    </a:p>
                  </a:txBody>
                  <a:tcP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tc>
                  <a:txBody>
                    <a:bodyPr/>
                    <a:lstStyle/>
                    <a:p>
                      <a:r>
                        <a:rPr lang="en-GB" sz="1000" dirty="0">
                          <a:latin typeface="Arial" panose="020B0604020202020204" pitchFamily="34" charset="0"/>
                          <a:cs typeface="Arial" panose="020B0604020202020204" pitchFamily="34" charset="0"/>
                        </a:rPr>
                        <a:t>3.3</a:t>
                      </a:r>
                    </a:p>
                  </a:txBody>
                  <a:tcPr>
                    <a:lnL w="12700" cap="flat" cmpd="sng" algn="ctr">
                      <a:solidFill>
                        <a:srgbClr val="853E9A"/>
                      </a:solidFill>
                      <a:prstDash val="solid"/>
                      <a:round/>
                      <a:headEnd type="none" w="med" len="med"/>
                      <a:tailEnd type="none" w="med" len="med"/>
                    </a:lnL>
                    <a:lnR w="12700" cap="flat" cmpd="sng" algn="ctr">
                      <a:solidFill>
                        <a:srgbClr val="853E9A"/>
                      </a:solidFill>
                      <a:prstDash val="solid"/>
                      <a:round/>
                      <a:headEnd type="none" w="med" len="med"/>
                      <a:tailEnd type="none" w="med" len="med"/>
                    </a:lnR>
                    <a:lnT w="12700" cap="flat" cmpd="sng" algn="ctr">
                      <a:solidFill>
                        <a:srgbClr val="853E9A"/>
                      </a:solidFill>
                      <a:prstDash val="solid"/>
                      <a:round/>
                      <a:headEnd type="none" w="med" len="med"/>
                      <a:tailEnd type="none" w="med" len="med"/>
                    </a:lnT>
                    <a:lnB w="12700" cap="flat" cmpd="sng" algn="ctr">
                      <a:solidFill>
                        <a:srgbClr val="853E9A"/>
                      </a:solidFill>
                      <a:prstDash val="solid"/>
                      <a:round/>
                      <a:headEnd type="none" w="med" len="med"/>
                      <a:tailEnd type="none" w="med" len="med"/>
                    </a:lnB>
                  </a:tcPr>
                </a:tc>
                <a:tc>
                  <a:txBody>
                    <a:bodyPr/>
                    <a:lstStyle/>
                    <a:p>
                      <a:pPr algn="l" fontAlgn="ctr"/>
                      <a:r>
                        <a:rPr lang="en-GB" sz="1000" b="0" i="0" u="none" strike="noStrike" dirty="0">
                          <a:solidFill>
                            <a:srgbClr val="000000"/>
                          </a:solidFill>
                          <a:effectLst/>
                          <a:latin typeface="Arial" panose="020B0604020202020204" pitchFamily="34" charset="0"/>
                        </a:rPr>
                        <a:t>Talent information is used to design ICS-wide interventions and support mobility  through ICS-wide succession planning and engaging staff in talent development opportunities</a:t>
                      </a:r>
                    </a:p>
                  </a:txBody>
                  <a:tcPr marL="0" marR="0" marT="0" marB="0" anchor="ctr">
                    <a:lnL w="12700" cap="flat" cmpd="sng" algn="ctr">
                      <a:solidFill>
                        <a:srgbClr val="853E9A"/>
                      </a:solidFill>
                      <a:prstDash val="solid"/>
                      <a:round/>
                      <a:headEnd type="none" w="med" len="med"/>
                      <a:tailEnd type="none" w="med" len="med"/>
                    </a:lnL>
                    <a:lnR w="12700" cap="flat" cmpd="sng" algn="ctr">
                      <a:solidFill>
                        <a:srgbClr val="853E9A"/>
                      </a:solidFill>
                      <a:prstDash val="solid"/>
                      <a:round/>
                      <a:headEnd type="none" w="med" len="med"/>
                      <a:tailEnd type="none" w="med" len="med"/>
                    </a:lnR>
                    <a:lnT w="12700" cap="flat" cmpd="sng" algn="ctr">
                      <a:solidFill>
                        <a:srgbClr val="853E9A"/>
                      </a:solidFill>
                      <a:prstDash val="solid"/>
                      <a:round/>
                      <a:headEnd type="none" w="med" len="med"/>
                      <a:tailEnd type="none" w="med" len="med"/>
                    </a:lnT>
                    <a:lnB w="12700" cap="flat" cmpd="sng" algn="ctr">
                      <a:solidFill>
                        <a:srgbClr val="853E9A"/>
                      </a:solidFill>
                      <a:prstDash val="solid"/>
                      <a:round/>
                      <a:headEnd type="none" w="med" len="med"/>
                      <a:tailEnd type="none" w="med" len="med"/>
                    </a:lnB>
                  </a:tcPr>
                </a:tc>
                <a:tc>
                  <a:txBody>
                    <a:bodyPr/>
                    <a:lstStyle/>
                    <a:p>
                      <a:endParaRPr lang="en-GB" sz="1000" dirty="0">
                        <a:latin typeface="Arial" panose="020B0604020202020204" pitchFamily="34" charset="0"/>
                        <a:cs typeface="Arial" panose="020B0604020202020204" pitchFamily="34" charset="0"/>
                      </a:endParaRPr>
                    </a:p>
                  </a:txBody>
                  <a:tcPr>
                    <a:lnL w="12700" cap="flat" cmpd="sng" algn="ctr">
                      <a:solidFill>
                        <a:srgbClr val="853E9A"/>
                      </a:solidFill>
                      <a:prstDash val="solid"/>
                      <a:round/>
                      <a:headEnd type="none" w="med" len="med"/>
                      <a:tailEnd type="none" w="med" len="med"/>
                    </a:lnL>
                    <a:lnR w="12700" cap="flat" cmpd="sng" algn="ctr">
                      <a:solidFill>
                        <a:srgbClr val="853E9A"/>
                      </a:solidFill>
                      <a:prstDash val="solid"/>
                      <a:round/>
                      <a:headEnd type="none" w="med" len="med"/>
                      <a:tailEnd type="none" w="med" len="med"/>
                    </a:lnR>
                    <a:lnT w="12700" cap="flat" cmpd="sng" algn="ctr">
                      <a:solidFill>
                        <a:srgbClr val="853E9A"/>
                      </a:solidFill>
                      <a:prstDash val="solid"/>
                      <a:round/>
                      <a:headEnd type="none" w="med" len="med"/>
                      <a:tailEnd type="none" w="med" len="med"/>
                    </a:lnT>
                    <a:lnB w="12700" cap="flat" cmpd="sng" algn="ctr">
                      <a:solidFill>
                        <a:srgbClr val="853E9A"/>
                      </a:solidFill>
                      <a:prstDash val="solid"/>
                      <a:round/>
                      <a:headEnd type="none" w="med" len="med"/>
                      <a:tailEnd type="none" w="med" len="med"/>
                    </a:lnB>
                  </a:tcPr>
                </a:tc>
                <a:extLst>
                  <a:ext uri="{0D108BD9-81ED-4DB2-BD59-A6C34878D82A}">
                    <a16:rowId xmlns:a16="http://schemas.microsoft.com/office/drawing/2014/main" val="1167205021"/>
                  </a:ext>
                </a:extLst>
              </a:tr>
              <a:tr h="345638">
                <a:tc vMerge="1">
                  <a:txBody>
                    <a:bodyPr/>
                    <a:lstStyle/>
                    <a:p>
                      <a:endParaRPr lang="en-GB" dirty="0"/>
                    </a:p>
                  </a:txBody>
                  <a:tcPr>
                    <a:lnL w="12700" cap="flat" cmpd="sng" algn="ctr">
                      <a:solidFill>
                        <a:srgbClr val="2A90C0"/>
                      </a:solidFill>
                      <a:prstDash val="solid"/>
                      <a:round/>
                      <a:headEnd type="none" w="med" len="med"/>
                      <a:tailEnd type="none" w="med" len="med"/>
                    </a:lnL>
                    <a:lnR w="12700" cap="flat" cmpd="sng" algn="ctr">
                      <a:solidFill>
                        <a:srgbClr val="2A90C0"/>
                      </a:solidFill>
                      <a:prstDash val="solid"/>
                      <a:round/>
                      <a:headEnd type="none" w="med" len="med"/>
                      <a:tailEnd type="none" w="med" len="med"/>
                    </a:lnR>
                    <a:lnT w="12700" cap="flat" cmpd="sng" algn="ctr">
                      <a:solidFill>
                        <a:srgbClr val="2A90C0"/>
                      </a:solidFill>
                      <a:prstDash val="solid"/>
                      <a:round/>
                      <a:headEnd type="none" w="med" len="med"/>
                      <a:tailEnd type="none" w="med" len="med"/>
                    </a:lnT>
                    <a:lnB w="12700" cap="flat" cmpd="sng" algn="ctr">
                      <a:solidFill>
                        <a:srgbClr val="2A90C0"/>
                      </a:solidFill>
                      <a:prstDash val="solid"/>
                      <a:round/>
                      <a:headEnd type="none" w="med" len="med"/>
                      <a:tailEnd type="none" w="med" len="med"/>
                    </a:lnB>
                  </a:tcPr>
                </a:tc>
                <a:tc>
                  <a:txBody>
                    <a:bodyPr/>
                    <a:lstStyle/>
                    <a:p>
                      <a:r>
                        <a:rPr lang="en-GB" sz="1000" dirty="0">
                          <a:latin typeface="Arial" panose="020B0604020202020204" pitchFamily="34" charset="0"/>
                          <a:cs typeface="Arial" panose="020B0604020202020204" pitchFamily="34" charset="0"/>
                        </a:rPr>
                        <a:t>3.4</a:t>
                      </a:r>
                    </a:p>
                  </a:txBody>
                  <a:tcPr>
                    <a:lnL w="12700" cap="flat" cmpd="sng" algn="ctr">
                      <a:solidFill>
                        <a:srgbClr val="853E9A"/>
                      </a:solidFill>
                      <a:prstDash val="solid"/>
                      <a:round/>
                      <a:headEnd type="none" w="med" len="med"/>
                      <a:tailEnd type="none" w="med" len="med"/>
                    </a:lnL>
                    <a:lnR w="12700" cap="flat" cmpd="sng" algn="ctr">
                      <a:solidFill>
                        <a:srgbClr val="853E9A"/>
                      </a:solidFill>
                      <a:prstDash val="solid"/>
                      <a:round/>
                      <a:headEnd type="none" w="med" len="med"/>
                      <a:tailEnd type="none" w="med" len="med"/>
                    </a:lnR>
                    <a:lnT w="12700" cap="flat" cmpd="sng" algn="ctr">
                      <a:solidFill>
                        <a:srgbClr val="853E9A"/>
                      </a:solidFill>
                      <a:prstDash val="solid"/>
                      <a:round/>
                      <a:headEnd type="none" w="med" len="med"/>
                      <a:tailEnd type="none" w="med" len="med"/>
                    </a:lnT>
                    <a:lnB w="12700" cap="flat" cmpd="sng" algn="ctr">
                      <a:solidFill>
                        <a:srgbClr val="853E9A"/>
                      </a:solidFill>
                      <a:prstDash val="solid"/>
                      <a:round/>
                      <a:headEnd type="none" w="med" len="med"/>
                      <a:tailEnd type="none" w="med" len="med"/>
                    </a:lnB>
                  </a:tcPr>
                </a:tc>
                <a:tc>
                  <a:txBody>
                    <a:bodyPr/>
                    <a:lstStyle/>
                    <a:p>
                      <a:pPr algn="l" fontAlgn="ctr"/>
                      <a:r>
                        <a:rPr lang="en-GB" sz="1000" b="0" i="0" u="none" strike="noStrike" dirty="0">
                          <a:solidFill>
                            <a:srgbClr val="000000"/>
                          </a:solidFill>
                          <a:effectLst/>
                          <a:latin typeface="Arial" panose="020B0604020202020204" pitchFamily="34" charset="0"/>
                        </a:rPr>
                        <a:t>Collective decision making takes into account national perspectives and encompasses organisational, ICS, regional and national landscapes</a:t>
                      </a:r>
                    </a:p>
                  </a:txBody>
                  <a:tcPr marL="0" marR="0" marT="0" marB="0" anchor="ctr">
                    <a:lnL w="12700" cap="flat" cmpd="sng" algn="ctr">
                      <a:solidFill>
                        <a:srgbClr val="853E9A"/>
                      </a:solidFill>
                      <a:prstDash val="solid"/>
                      <a:round/>
                      <a:headEnd type="none" w="med" len="med"/>
                      <a:tailEnd type="none" w="med" len="med"/>
                    </a:lnL>
                    <a:lnR w="12700" cap="flat" cmpd="sng" algn="ctr">
                      <a:solidFill>
                        <a:srgbClr val="853E9A"/>
                      </a:solidFill>
                      <a:prstDash val="solid"/>
                      <a:round/>
                      <a:headEnd type="none" w="med" len="med"/>
                      <a:tailEnd type="none" w="med" len="med"/>
                    </a:lnR>
                    <a:lnT w="12700" cap="flat" cmpd="sng" algn="ctr">
                      <a:solidFill>
                        <a:srgbClr val="853E9A"/>
                      </a:solidFill>
                      <a:prstDash val="solid"/>
                      <a:round/>
                      <a:headEnd type="none" w="med" len="med"/>
                      <a:tailEnd type="none" w="med" len="med"/>
                    </a:lnT>
                    <a:lnB w="12700" cap="flat" cmpd="sng" algn="ctr">
                      <a:solidFill>
                        <a:srgbClr val="853E9A"/>
                      </a:solidFill>
                      <a:prstDash val="solid"/>
                      <a:round/>
                      <a:headEnd type="none" w="med" len="med"/>
                      <a:tailEnd type="none" w="med" len="med"/>
                    </a:lnB>
                  </a:tcPr>
                </a:tc>
                <a:tc>
                  <a:txBody>
                    <a:bodyPr/>
                    <a:lstStyle/>
                    <a:p>
                      <a:endParaRPr lang="en-GB" sz="1000" dirty="0">
                        <a:latin typeface="Arial" panose="020B0604020202020204" pitchFamily="34" charset="0"/>
                        <a:cs typeface="Arial" panose="020B0604020202020204" pitchFamily="34" charset="0"/>
                      </a:endParaRPr>
                    </a:p>
                  </a:txBody>
                  <a:tcPr>
                    <a:lnL w="12700" cap="flat" cmpd="sng" algn="ctr">
                      <a:solidFill>
                        <a:srgbClr val="853E9A"/>
                      </a:solidFill>
                      <a:prstDash val="solid"/>
                      <a:round/>
                      <a:headEnd type="none" w="med" len="med"/>
                      <a:tailEnd type="none" w="med" len="med"/>
                    </a:lnL>
                    <a:lnR w="12700" cap="flat" cmpd="sng" algn="ctr">
                      <a:solidFill>
                        <a:srgbClr val="853E9A"/>
                      </a:solidFill>
                      <a:prstDash val="solid"/>
                      <a:round/>
                      <a:headEnd type="none" w="med" len="med"/>
                      <a:tailEnd type="none" w="med" len="med"/>
                    </a:lnR>
                    <a:lnT w="12700" cap="flat" cmpd="sng" algn="ctr">
                      <a:solidFill>
                        <a:srgbClr val="853E9A"/>
                      </a:solidFill>
                      <a:prstDash val="solid"/>
                      <a:round/>
                      <a:headEnd type="none" w="med" len="med"/>
                      <a:tailEnd type="none" w="med" len="med"/>
                    </a:lnT>
                    <a:lnB w="12700" cap="flat" cmpd="sng" algn="ctr">
                      <a:solidFill>
                        <a:srgbClr val="853E9A"/>
                      </a:solidFill>
                      <a:prstDash val="solid"/>
                      <a:round/>
                      <a:headEnd type="none" w="med" len="med"/>
                      <a:tailEnd type="none" w="med" len="med"/>
                    </a:lnB>
                  </a:tcPr>
                </a:tc>
                <a:extLst>
                  <a:ext uri="{0D108BD9-81ED-4DB2-BD59-A6C34878D82A}">
                    <a16:rowId xmlns:a16="http://schemas.microsoft.com/office/drawing/2014/main" val="2701660817"/>
                  </a:ext>
                </a:extLst>
              </a:tr>
            </a:tbl>
          </a:graphicData>
        </a:graphic>
      </p:graphicFrame>
      <p:sp>
        <p:nvSpPr>
          <p:cNvPr id="7" name="TextBox 6"/>
          <p:cNvSpPr txBox="1"/>
          <p:nvPr/>
        </p:nvSpPr>
        <p:spPr>
          <a:xfrm>
            <a:off x="407368" y="1150509"/>
            <a:ext cx="6383208" cy="338554"/>
          </a:xfrm>
          <a:prstGeom prst="rect">
            <a:avLst/>
          </a:prstGeom>
          <a:noFill/>
        </p:spPr>
        <p:txBody>
          <a:bodyPr wrap="square" rtlCol="0">
            <a:spAutoFit/>
          </a:bodyPr>
          <a:lstStyle/>
          <a:p>
            <a:r>
              <a:rPr lang="en-GB" sz="1600" b="1" dirty="0">
                <a:solidFill>
                  <a:srgbClr val="853E9A"/>
                </a:solidFill>
              </a:rPr>
              <a:t>Talent management and development</a:t>
            </a:r>
          </a:p>
        </p:txBody>
      </p:sp>
    </p:spTree>
    <p:extLst>
      <p:ext uri="{BB962C8B-B14F-4D97-AF65-F5344CB8AC3E}">
        <p14:creationId xmlns:p14="http://schemas.microsoft.com/office/powerpoint/2010/main" val="19985811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4724400" y="6414278"/>
            <a:ext cx="2743200" cy="365125"/>
          </a:xfrm>
        </p:spPr>
        <p:txBody>
          <a:bodyPr/>
          <a:lstStyle/>
          <a:p>
            <a:fld id="{E76F84FA-B8EB-462F-97BA-032CB76B4E3A}" type="slidenum">
              <a:rPr lang="en-GB" smtClean="0"/>
              <a:t>37</a:t>
            </a:fld>
            <a:endParaRPr lang="en-GB"/>
          </a:p>
        </p:txBody>
      </p:sp>
      <p:sp>
        <p:nvSpPr>
          <p:cNvPr id="4" name="Title 3"/>
          <p:cNvSpPr>
            <a:spLocks noGrp="1"/>
          </p:cNvSpPr>
          <p:nvPr>
            <p:ph type="title"/>
          </p:nvPr>
        </p:nvSpPr>
        <p:spPr/>
        <p:txBody>
          <a:bodyPr>
            <a:normAutofit fontScale="90000"/>
          </a:bodyPr>
          <a:lstStyle/>
          <a:p>
            <a:r>
              <a:rPr lang="en-GB" dirty="0"/>
              <a:t>10 outcomes-based functions</a:t>
            </a:r>
          </a:p>
        </p:txBody>
      </p:sp>
      <p:sp>
        <p:nvSpPr>
          <p:cNvPr id="8" name="Rectangle 7"/>
          <p:cNvSpPr/>
          <p:nvPr/>
        </p:nvSpPr>
        <p:spPr>
          <a:xfrm>
            <a:off x="538265" y="1207262"/>
            <a:ext cx="11534399" cy="5609228"/>
          </a:xfrm>
          <a:prstGeom prst="rect">
            <a:avLst/>
          </a:prstGeom>
          <a:solidFill>
            <a:schemeClr val="bg1"/>
          </a:solidFill>
        </p:spPr>
        <p:txBody>
          <a:bodyPr wrap="square">
            <a:spAutoFit/>
          </a:bodyPr>
          <a:lstStyle/>
          <a:p>
            <a:pPr>
              <a:spcAft>
                <a:spcPts val="300"/>
              </a:spcAft>
            </a:pPr>
            <a:r>
              <a:rPr lang="en-GB" sz="1400" b="1" dirty="0"/>
              <a:t>Supporting the health and wellbeing of all staff: </a:t>
            </a:r>
            <a:r>
              <a:rPr lang="en-GB" sz="1400" dirty="0"/>
              <a:t>people working and learning in the ICS feel safe and supported in their physical and mental health and wellbeing, and are therefore better able to provide high-quality, compassionate care to patients</a:t>
            </a:r>
            <a:r>
              <a:rPr lang="en-GB" sz="1400" dirty="0" smtClean="0"/>
              <a:t>.</a:t>
            </a:r>
            <a:endParaRPr lang="en-GB" sz="1400" dirty="0"/>
          </a:p>
          <a:p>
            <a:pPr>
              <a:spcAft>
                <a:spcPts val="300"/>
              </a:spcAft>
            </a:pPr>
            <a:r>
              <a:rPr lang="en-GB" sz="1400" b="1" dirty="0"/>
              <a:t>Growing the workforce for the future and enabling adequate workforce supply: </a:t>
            </a:r>
            <a:r>
              <a:rPr lang="en-GB" sz="1400" dirty="0"/>
              <a:t>the system is retaining, recruiting and, where required, growing its workforce to meet future need. The ‘one workforce’ across the ICS is representative of the local communities served</a:t>
            </a:r>
            <a:r>
              <a:rPr lang="en-GB" sz="1400" dirty="0" smtClean="0"/>
              <a:t>.</a:t>
            </a:r>
            <a:endParaRPr lang="en-GB" sz="1400" dirty="0"/>
          </a:p>
          <a:p>
            <a:pPr>
              <a:spcAft>
                <a:spcPts val="300"/>
              </a:spcAft>
            </a:pPr>
            <a:r>
              <a:rPr lang="en-GB" sz="1400" b="1" dirty="0"/>
              <a:t>Supporting inclusion and belonging for all, and creating a great experience for staff: </a:t>
            </a:r>
            <a:r>
              <a:rPr lang="en-GB" sz="1400" dirty="0"/>
              <a:t>people working and learning in the ICS can develop and thrive in a compassionate and inclusive environment. Issues of inequality and inequity are identified and addressed for all people working in the system. The workforce and leaders in the ICS are representative of the diverse population they serve</a:t>
            </a:r>
            <a:r>
              <a:rPr lang="en-GB" sz="1400" dirty="0" smtClean="0"/>
              <a:t>.</a:t>
            </a:r>
            <a:endParaRPr lang="en-GB" sz="1400" dirty="0"/>
          </a:p>
          <a:p>
            <a:pPr>
              <a:spcAft>
                <a:spcPts val="300"/>
              </a:spcAft>
            </a:pPr>
            <a:r>
              <a:rPr lang="en-GB" sz="1400" b="1" dirty="0"/>
              <a:t>Valuing and supporting leadership at all levels, and lifelong learning: </a:t>
            </a:r>
            <a:r>
              <a:rPr lang="en-GB" sz="1400" dirty="0"/>
              <a:t>leaders at every level live the behaviours and values set out in the People Promise, and make strides so that this is the experience of work for all of their ‘one workforce’. </a:t>
            </a:r>
          </a:p>
          <a:p>
            <a:pPr>
              <a:spcAft>
                <a:spcPts val="300"/>
              </a:spcAft>
            </a:pPr>
            <a:r>
              <a:rPr lang="en-GB" sz="1400" b="1" dirty="0"/>
              <a:t>Leading workforce transformation and new ways of working:</a:t>
            </a:r>
            <a:r>
              <a:rPr lang="en-GB" sz="1400" dirty="0"/>
              <a:t> service redesign is enabled through new ways of working, which make the most of staff skills, use of technology and wider innovation – to both meet population health needs and drive efficiency and value for money</a:t>
            </a:r>
            <a:r>
              <a:rPr lang="en-GB" sz="1400" dirty="0" smtClean="0"/>
              <a:t>.</a:t>
            </a:r>
            <a:endParaRPr lang="en-GB" sz="1400" dirty="0"/>
          </a:p>
          <a:p>
            <a:pPr>
              <a:spcAft>
                <a:spcPts val="300"/>
              </a:spcAft>
            </a:pPr>
            <a:r>
              <a:rPr lang="en-GB" sz="1400" b="1" dirty="0"/>
              <a:t>Educating, training and developing people, and managing talent:</a:t>
            </a:r>
            <a:r>
              <a:rPr lang="en-GB" sz="1400" dirty="0"/>
              <a:t> education and training plans and opportunities are aligned and fit for the needs of staff, patients and citizens, including to enable new ways of working and support meaningful and personalised career journeys</a:t>
            </a:r>
            <a:r>
              <a:rPr lang="en-GB" sz="1400" dirty="0" smtClean="0"/>
              <a:t>.</a:t>
            </a:r>
            <a:endParaRPr lang="en-GB" sz="1400" dirty="0"/>
          </a:p>
          <a:p>
            <a:pPr>
              <a:spcAft>
                <a:spcPts val="300"/>
              </a:spcAft>
            </a:pPr>
            <a:r>
              <a:rPr lang="en-GB" sz="1400" b="1" dirty="0"/>
              <a:t>Driving and supporting broader social and economic development:</a:t>
            </a:r>
            <a:r>
              <a:rPr lang="en-GB" sz="1400" dirty="0"/>
              <a:t> leaders ensure that their organisations leverage their role as anchor institutions and networks to create a vibrant local labour market, promote local social and economic growth in the wider community, support all ICS partners to ‘level up’, address wider health determinants and inequalities at the heart of poor health. </a:t>
            </a:r>
          </a:p>
          <a:p>
            <a:pPr>
              <a:spcAft>
                <a:spcPts val="300"/>
              </a:spcAft>
            </a:pPr>
            <a:r>
              <a:rPr lang="en-GB" sz="1400" b="1" dirty="0"/>
              <a:t>Transforming people services and supporting the people profession: </a:t>
            </a:r>
            <a:r>
              <a:rPr lang="en-GB" sz="1400" dirty="0"/>
              <a:t>high-quality people services are delivered by a highly skilled people profession to meet the future needs of the ‘one workforce’, enabled by technology infrastructure and digital tools.</a:t>
            </a:r>
          </a:p>
          <a:p>
            <a:pPr>
              <a:spcAft>
                <a:spcPts val="300"/>
              </a:spcAft>
            </a:pPr>
            <a:r>
              <a:rPr lang="en-GB" sz="1400" b="1" dirty="0"/>
              <a:t>Leading coordinated workforce planning using analysis and intelligence: </a:t>
            </a:r>
            <a:r>
              <a:rPr lang="en-GB" sz="1400" dirty="0"/>
              <a:t>integrated and dynamic workforce, activity and finance planning meets current and future population, service and workforce needs, across programme, pathway and place</a:t>
            </a:r>
            <a:r>
              <a:rPr lang="en-GB" sz="1400" dirty="0" smtClean="0"/>
              <a:t>.</a:t>
            </a:r>
            <a:endParaRPr lang="en-GB" sz="1400" dirty="0"/>
          </a:p>
          <a:p>
            <a:pPr>
              <a:spcAft>
                <a:spcPts val="300"/>
              </a:spcAft>
            </a:pPr>
            <a:r>
              <a:rPr lang="en-GB" sz="1400" b="1" dirty="0"/>
              <a:t>Supporting system design and development: </a:t>
            </a:r>
            <a:r>
              <a:rPr lang="en-GB" sz="1400" dirty="0"/>
              <a:t>the system uses organisational and cultural system design and development principles to support the establishment and development of the integrated care board (ICB), and the integrated care partnership (ICP). The organisational development approach creates a system-wide culture that: is driven by purpose; enables people, places and the system to fulfil their potential; is connected to the people served by the system and those delivering services; harnesses the best of behavioural, relational and structural approaches; and nurtures </a:t>
            </a:r>
            <a:r>
              <a:rPr lang="en-GB" sz="1400" dirty="0" smtClean="0"/>
              <a:t>collaboration</a:t>
            </a:r>
            <a:endParaRPr lang="en-GB" sz="1400" dirty="0"/>
          </a:p>
        </p:txBody>
      </p:sp>
      <p:sp>
        <p:nvSpPr>
          <p:cNvPr id="12" name="Oval 11"/>
          <p:cNvSpPr/>
          <p:nvPr/>
        </p:nvSpPr>
        <p:spPr>
          <a:xfrm>
            <a:off x="69023" y="1217772"/>
            <a:ext cx="469242" cy="469294"/>
          </a:xfrm>
          <a:prstGeom prst="ellipse">
            <a:avLst/>
          </a:prstGeom>
          <a:solidFill>
            <a:srgbClr val="2A90C0"/>
          </a:solidFill>
          <a:ln>
            <a:solidFill>
              <a:srgbClr val="2A9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t>1</a:t>
            </a:r>
          </a:p>
        </p:txBody>
      </p:sp>
      <p:sp>
        <p:nvSpPr>
          <p:cNvPr id="13" name="Oval 12"/>
          <p:cNvSpPr/>
          <p:nvPr/>
        </p:nvSpPr>
        <p:spPr>
          <a:xfrm>
            <a:off x="69023" y="1733652"/>
            <a:ext cx="469242" cy="469294"/>
          </a:xfrm>
          <a:prstGeom prst="ellipse">
            <a:avLst/>
          </a:prstGeom>
          <a:solidFill>
            <a:srgbClr val="2A90C0"/>
          </a:solidFill>
          <a:ln>
            <a:solidFill>
              <a:srgbClr val="2A9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t>2</a:t>
            </a:r>
          </a:p>
        </p:txBody>
      </p:sp>
      <p:sp>
        <p:nvSpPr>
          <p:cNvPr id="14" name="Oval 13"/>
          <p:cNvSpPr/>
          <p:nvPr/>
        </p:nvSpPr>
        <p:spPr>
          <a:xfrm>
            <a:off x="69023" y="2266362"/>
            <a:ext cx="469242" cy="469294"/>
          </a:xfrm>
          <a:prstGeom prst="ellipse">
            <a:avLst/>
          </a:prstGeom>
          <a:solidFill>
            <a:srgbClr val="2A90C0"/>
          </a:solidFill>
          <a:ln>
            <a:solidFill>
              <a:srgbClr val="2A9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t>3</a:t>
            </a:r>
          </a:p>
        </p:txBody>
      </p:sp>
      <p:sp>
        <p:nvSpPr>
          <p:cNvPr id="15" name="Oval 14"/>
          <p:cNvSpPr/>
          <p:nvPr/>
        </p:nvSpPr>
        <p:spPr>
          <a:xfrm>
            <a:off x="69023" y="2828472"/>
            <a:ext cx="469242" cy="469294"/>
          </a:xfrm>
          <a:prstGeom prst="ellipse">
            <a:avLst/>
          </a:prstGeom>
          <a:solidFill>
            <a:srgbClr val="2A90C0"/>
          </a:solidFill>
          <a:ln>
            <a:solidFill>
              <a:srgbClr val="2A9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t>4</a:t>
            </a:r>
          </a:p>
        </p:txBody>
      </p:sp>
      <p:sp>
        <p:nvSpPr>
          <p:cNvPr id="19" name="Oval 18"/>
          <p:cNvSpPr/>
          <p:nvPr/>
        </p:nvSpPr>
        <p:spPr>
          <a:xfrm>
            <a:off x="69023" y="3339094"/>
            <a:ext cx="469242" cy="469294"/>
          </a:xfrm>
          <a:prstGeom prst="ellipse">
            <a:avLst/>
          </a:prstGeom>
          <a:solidFill>
            <a:srgbClr val="2A90C0"/>
          </a:solidFill>
          <a:ln>
            <a:solidFill>
              <a:srgbClr val="2A9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smtClean="0"/>
              <a:t>5</a:t>
            </a:r>
            <a:endParaRPr lang="en-GB" sz="1100" b="1" dirty="0"/>
          </a:p>
        </p:txBody>
      </p:sp>
      <p:sp>
        <p:nvSpPr>
          <p:cNvPr id="20" name="Oval 19"/>
          <p:cNvSpPr/>
          <p:nvPr/>
        </p:nvSpPr>
        <p:spPr>
          <a:xfrm>
            <a:off x="69023" y="3844464"/>
            <a:ext cx="469242" cy="469294"/>
          </a:xfrm>
          <a:prstGeom prst="ellipse">
            <a:avLst/>
          </a:prstGeom>
          <a:solidFill>
            <a:srgbClr val="2A90C0"/>
          </a:solidFill>
          <a:ln>
            <a:solidFill>
              <a:srgbClr val="2A9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t>6</a:t>
            </a:r>
          </a:p>
        </p:txBody>
      </p:sp>
      <p:sp>
        <p:nvSpPr>
          <p:cNvPr id="21" name="Oval 20"/>
          <p:cNvSpPr/>
          <p:nvPr/>
        </p:nvSpPr>
        <p:spPr>
          <a:xfrm>
            <a:off x="69023" y="4345646"/>
            <a:ext cx="469242" cy="469294"/>
          </a:xfrm>
          <a:prstGeom prst="ellipse">
            <a:avLst/>
          </a:prstGeom>
          <a:solidFill>
            <a:srgbClr val="2A90C0"/>
          </a:solidFill>
          <a:ln>
            <a:solidFill>
              <a:srgbClr val="2A9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t>7</a:t>
            </a:r>
          </a:p>
        </p:txBody>
      </p:sp>
      <p:sp>
        <p:nvSpPr>
          <p:cNvPr id="22" name="Oval 21"/>
          <p:cNvSpPr/>
          <p:nvPr/>
        </p:nvSpPr>
        <p:spPr>
          <a:xfrm>
            <a:off x="69023" y="4991834"/>
            <a:ext cx="469242" cy="469294"/>
          </a:xfrm>
          <a:prstGeom prst="ellipse">
            <a:avLst/>
          </a:prstGeom>
          <a:solidFill>
            <a:srgbClr val="2A90C0"/>
          </a:solidFill>
          <a:ln>
            <a:solidFill>
              <a:srgbClr val="2A9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smtClean="0"/>
              <a:t>8</a:t>
            </a:r>
            <a:endParaRPr lang="en-GB" sz="1100" b="1" dirty="0"/>
          </a:p>
        </p:txBody>
      </p:sp>
      <p:sp>
        <p:nvSpPr>
          <p:cNvPr id="23" name="Oval 22"/>
          <p:cNvSpPr/>
          <p:nvPr/>
        </p:nvSpPr>
        <p:spPr>
          <a:xfrm>
            <a:off x="69023" y="5505554"/>
            <a:ext cx="469242" cy="469294"/>
          </a:xfrm>
          <a:prstGeom prst="ellipse">
            <a:avLst/>
          </a:prstGeom>
          <a:solidFill>
            <a:srgbClr val="2A90C0"/>
          </a:solidFill>
          <a:ln>
            <a:solidFill>
              <a:srgbClr val="2A9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t>9</a:t>
            </a:r>
          </a:p>
        </p:txBody>
      </p:sp>
      <p:sp>
        <p:nvSpPr>
          <p:cNvPr id="24" name="Oval 23"/>
          <p:cNvSpPr/>
          <p:nvPr/>
        </p:nvSpPr>
        <p:spPr>
          <a:xfrm>
            <a:off x="69023" y="6042454"/>
            <a:ext cx="469242" cy="469294"/>
          </a:xfrm>
          <a:prstGeom prst="ellipse">
            <a:avLst/>
          </a:prstGeom>
          <a:solidFill>
            <a:srgbClr val="2A90C0"/>
          </a:solidFill>
          <a:ln>
            <a:solidFill>
              <a:srgbClr val="2A9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smtClean="0"/>
              <a:t>10</a:t>
            </a:r>
          </a:p>
        </p:txBody>
      </p:sp>
    </p:spTree>
    <p:extLst>
      <p:ext uri="{BB962C8B-B14F-4D97-AF65-F5344CB8AC3E}">
        <p14:creationId xmlns:p14="http://schemas.microsoft.com/office/powerpoint/2010/main" val="2398274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7D8AAC-F161-4988-B2E7-5DCCCA3497C6}"/>
              </a:ext>
            </a:extLst>
          </p:cNvPr>
          <p:cNvSpPr>
            <a:spLocks noGrp="1"/>
          </p:cNvSpPr>
          <p:nvPr>
            <p:ph type="sldNum" sz="quarter" idx="12"/>
          </p:nvPr>
        </p:nvSpPr>
        <p:spPr/>
        <p:txBody>
          <a:bodyPr/>
          <a:lstStyle/>
          <a:p>
            <a:fld id="{E76F84FA-B8EB-462F-97BA-032CB76B4E3A}" type="slidenum">
              <a:rPr lang="en-GB" smtClean="0"/>
              <a:t>4</a:t>
            </a:fld>
            <a:endParaRPr lang="en-GB"/>
          </a:p>
        </p:txBody>
      </p:sp>
      <p:sp>
        <p:nvSpPr>
          <p:cNvPr id="4" name="Title 3">
            <a:extLst>
              <a:ext uri="{FF2B5EF4-FFF2-40B4-BE49-F238E27FC236}">
                <a16:creationId xmlns:a16="http://schemas.microsoft.com/office/drawing/2014/main" id="{E5E90070-7F46-4AEE-B716-22C6E4365FAE}"/>
              </a:ext>
            </a:extLst>
          </p:cNvPr>
          <p:cNvSpPr>
            <a:spLocks noGrp="1"/>
          </p:cNvSpPr>
          <p:nvPr>
            <p:ph type="title"/>
          </p:nvPr>
        </p:nvSpPr>
        <p:spPr/>
        <p:txBody>
          <a:bodyPr>
            <a:normAutofit fontScale="90000"/>
          </a:bodyPr>
          <a:lstStyle/>
          <a:p>
            <a:r>
              <a:rPr lang="en-GB" dirty="0" smtClean="0"/>
              <a:t>Performance: Core Workforce KPIs</a:t>
            </a:r>
            <a:endParaRPr lang="en-GB" dirty="0"/>
          </a:p>
        </p:txBody>
      </p:sp>
      <p:pic>
        <p:nvPicPr>
          <p:cNvPr id="6" name="Picture 5"/>
          <p:cNvPicPr>
            <a:picLocks noChangeAspect="1"/>
          </p:cNvPicPr>
          <p:nvPr/>
        </p:nvPicPr>
        <p:blipFill>
          <a:blip r:embed="rId2"/>
          <a:stretch>
            <a:fillRect/>
          </a:stretch>
        </p:blipFill>
        <p:spPr>
          <a:xfrm>
            <a:off x="119336" y="1268760"/>
            <a:ext cx="11953328" cy="4680520"/>
          </a:xfrm>
          <a:prstGeom prst="rect">
            <a:avLst/>
          </a:prstGeom>
        </p:spPr>
      </p:pic>
    </p:spTree>
    <p:extLst>
      <p:ext uri="{BB962C8B-B14F-4D97-AF65-F5344CB8AC3E}">
        <p14:creationId xmlns:p14="http://schemas.microsoft.com/office/powerpoint/2010/main" val="1348139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76F84FA-B8EB-462F-97BA-032CB76B4E3A}"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Title 3"/>
          <p:cNvSpPr>
            <a:spLocks noGrp="1"/>
          </p:cNvSpPr>
          <p:nvPr>
            <p:ph type="title"/>
          </p:nvPr>
        </p:nvSpPr>
        <p:spPr/>
        <p:txBody>
          <a:bodyPr>
            <a:noAutofit/>
          </a:bodyPr>
          <a:lstStyle/>
          <a:p>
            <a:r>
              <a:rPr lang="en-GB" sz="4000" dirty="0"/>
              <a:t>Performance Trends</a:t>
            </a:r>
          </a:p>
        </p:txBody>
      </p:sp>
      <p:sp>
        <p:nvSpPr>
          <p:cNvPr id="7" name="TextBox 6"/>
          <p:cNvSpPr txBox="1"/>
          <p:nvPr/>
        </p:nvSpPr>
        <p:spPr>
          <a:xfrm>
            <a:off x="191344" y="1357605"/>
            <a:ext cx="3720362" cy="495520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Our total Provider workforce was 56,513.42 WTE at the end of Q2</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Overall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staffing WTE </a:t>
            </a:r>
            <a:r>
              <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planned changes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between H1 out-turn </a:t>
            </a:r>
            <a:r>
              <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(end of Q2) and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H2 out-turn </a:t>
            </a:r>
            <a:r>
              <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(end of Q4) of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an additional </a:t>
            </a:r>
            <a:r>
              <a:rPr kumimoji="0" lang="en-GB" sz="1400" b="1"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1,009 WTE</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split as</a:t>
            </a:r>
            <a:r>
              <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t>
            </a:r>
          </a:p>
          <a:p>
            <a:pPr marL="342900" marR="36195" lvl="0" indent="-342900">
              <a:spcAft>
                <a:spcPts val="0"/>
              </a:spcAft>
              <a:buFont typeface="Symbol" panose="05050102010706020507" pitchFamily="18" charset="2"/>
              <a:buChar char=""/>
            </a:pPr>
            <a:r>
              <a:rPr lang="en-GB" sz="1200" dirty="0">
                <a:solidFill>
                  <a:prstClr val="black"/>
                </a:solidFill>
                <a:latin typeface="Arial" panose="020B0604020202020204" pitchFamily="34" charset="0"/>
                <a:cs typeface="Arial" panose="020B0604020202020204" pitchFamily="34" charset="0"/>
              </a:rPr>
              <a:t>Increase of 1,046 WTE substantive staff</a:t>
            </a:r>
          </a:p>
          <a:p>
            <a:pPr marL="742950" marR="36195" lvl="1" indent="-285750">
              <a:spcAft>
                <a:spcPts val="0"/>
              </a:spcAft>
              <a:buFont typeface="Courier New" panose="02070309020205020404" pitchFamily="49" charset="0"/>
              <a:buChar char="o"/>
            </a:pPr>
            <a:r>
              <a:rPr lang="en-GB" sz="1200" dirty="0">
                <a:solidFill>
                  <a:prstClr val="black"/>
                </a:solidFill>
                <a:latin typeface="Arial" panose="020B0604020202020204" pitchFamily="34" charset="0"/>
                <a:cs typeface="Arial" panose="020B0604020202020204" pitchFamily="34" charset="0"/>
              </a:rPr>
              <a:t>International nursing and midwifery recruitment</a:t>
            </a:r>
          </a:p>
          <a:p>
            <a:pPr marL="742950" marR="36195" lvl="1" indent="-285750">
              <a:spcAft>
                <a:spcPts val="0"/>
              </a:spcAft>
              <a:buFont typeface="Courier New" panose="02070309020205020404" pitchFamily="49" charset="0"/>
              <a:buChar char="o"/>
            </a:pPr>
            <a:r>
              <a:rPr lang="en-GB" sz="1200" dirty="0">
                <a:solidFill>
                  <a:prstClr val="black"/>
                </a:solidFill>
                <a:latin typeface="Arial" panose="020B0604020202020204" pitchFamily="34" charset="0"/>
                <a:cs typeface="Arial" panose="020B0604020202020204" pitchFamily="34" charset="0"/>
              </a:rPr>
              <a:t>Pipeline and planned recruitment activities</a:t>
            </a:r>
          </a:p>
          <a:p>
            <a:pPr marL="742950" marR="36195" lvl="1" indent="-285750">
              <a:spcAft>
                <a:spcPts val="0"/>
              </a:spcAft>
              <a:buFont typeface="Courier New" panose="02070309020205020404" pitchFamily="49" charset="0"/>
              <a:buChar char="o"/>
            </a:pPr>
            <a:r>
              <a:rPr lang="en-GB" sz="1200" dirty="0">
                <a:solidFill>
                  <a:prstClr val="black"/>
                </a:solidFill>
                <a:latin typeface="Arial" panose="020B0604020202020204" pitchFamily="34" charset="0"/>
                <a:cs typeface="Arial" panose="020B0604020202020204" pitchFamily="34" charset="0"/>
              </a:rPr>
              <a:t>IAPT, CAMHS and Perinatal Service </a:t>
            </a:r>
            <a:r>
              <a:rPr lang="en-GB" sz="1200" dirty="0" smtClean="0">
                <a:solidFill>
                  <a:prstClr val="black"/>
                </a:solidFill>
                <a:latin typeface="Arial" panose="020B0604020202020204" pitchFamily="34" charset="0"/>
                <a:cs typeface="Arial" panose="020B0604020202020204" pitchFamily="34" charset="0"/>
              </a:rPr>
              <a:t>expansions</a:t>
            </a:r>
          </a:p>
          <a:p>
            <a:pPr marL="742950" marR="36195" lvl="1" indent="-285750">
              <a:spcAft>
                <a:spcPts val="0"/>
              </a:spcAft>
              <a:buFont typeface="Courier New" panose="02070309020205020404" pitchFamily="49" charset="0"/>
              <a:buChar char="o"/>
            </a:pPr>
            <a:r>
              <a:rPr lang="en-GB" sz="1200" dirty="0" smtClean="0">
                <a:solidFill>
                  <a:prstClr val="black"/>
                </a:solidFill>
                <a:latin typeface="Arial" panose="020B0604020202020204" pitchFamily="34" charset="0"/>
                <a:cs typeface="Arial" panose="020B0604020202020204" pitchFamily="34" charset="0"/>
              </a:rPr>
              <a:t>Elective </a:t>
            </a:r>
            <a:r>
              <a:rPr lang="en-GB" sz="1200" dirty="0">
                <a:solidFill>
                  <a:prstClr val="black"/>
                </a:solidFill>
                <a:latin typeface="Arial" panose="020B0604020202020204" pitchFamily="34" charset="0"/>
                <a:cs typeface="Arial" panose="020B0604020202020204" pitchFamily="34" charset="0"/>
              </a:rPr>
              <a:t>recovery and Elective Care Unit (colorectal services)</a:t>
            </a:r>
          </a:p>
          <a:p>
            <a:pPr marL="742950" marR="36195" lvl="1" indent="-285750">
              <a:spcAft>
                <a:spcPts val="0"/>
              </a:spcAft>
              <a:buFont typeface="Courier New" panose="02070309020205020404" pitchFamily="49" charset="0"/>
              <a:buChar char="o"/>
            </a:pPr>
            <a:r>
              <a:rPr lang="en-GB" sz="1200" dirty="0">
                <a:solidFill>
                  <a:prstClr val="black"/>
                </a:solidFill>
                <a:latin typeface="Arial" panose="020B0604020202020204" pitchFamily="34" charset="0"/>
                <a:cs typeface="Arial" panose="020B0604020202020204" pitchFamily="34" charset="0"/>
              </a:rPr>
              <a:t>Critical Care provision</a:t>
            </a:r>
          </a:p>
          <a:p>
            <a:pPr marL="742950" marR="36195" lvl="1" indent="-285750">
              <a:spcAft>
                <a:spcPts val="0"/>
              </a:spcAft>
              <a:buFont typeface="Courier New" panose="02070309020205020404" pitchFamily="49" charset="0"/>
              <a:buChar char="o"/>
            </a:pPr>
            <a:r>
              <a:rPr lang="en-GB" sz="1200" dirty="0" smtClean="0">
                <a:solidFill>
                  <a:prstClr val="black"/>
                </a:solidFill>
                <a:latin typeface="Arial" panose="020B0604020202020204" pitchFamily="34" charset="0"/>
                <a:cs typeface="Arial" panose="020B0604020202020204" pitchFamily="34" charset="0"/>
              </a:rPr>
              <a:t>ED Mental </a:t>
            </a:r>
            <a:r>
              <a:rPr lang="en-GB" sz="1200" dirty="0">
                <a:solidFill>
                  <a:prstClr val="black"/>
                </a:solidFill>
                <a:latin typeface="Arial" panose="020B0604020202020204" pitchFamily="34" charset="0"/>
                <a:cs typeface="Arial" panose="020B0604020202020204" pitchFamily="34" charset="0"/>
              </a:rPr>
              <a:t>Health Assessment Unit</a:t>
            </a:r>
          </a:p>
          <a:p>
            <a:pPr marL="342900" marR="36195" lvl="0" indent="-342900">
              <a:spcAft>
                <a:spcPts val="0"/>
              </a:spcAft>
              <a:buFont typeface="Symbol" panose="05050102010706020507" pitchFamily="18" charset="2"/>
              <a:buChar char=""/>
            </a:pPr>
            <a:r>
              <a:rPr lang="en-GB" sz="1200" dirty="0">
                <a:solidFill>
                  <a:prstClr val="black"/>
                </a:solidFill>
                <a:latin typeface="Arial" panose="020B0604020202020204" pitchFamily="34" charset="0"/>
                <a:cs typeface="Arial" panose="020B0604020202020204" pitchFamily="34" charset="0"/>
              </a:rPr>
              <a:t>Increase of 99 WTE bank staff</a:t>
            </a:r>
          </a:p>
          <a:p>
            <a:pPr marL="742950" marR="36195" lvl="1" indent="-285750">
              <a:spcAft>
                <a:spcPts val="0"/>
              </a:spcAft>
              <a:buFont typeface="Courier New" panose="02070309020205020404" pitchFamily="49" charset="0"/>
              <a:buChar char="o"/>
            </a:pPr>
            <a:r>
              <a:rPr lang="en-GB" sz="1200" dirty="0">
                <a:solidFill>
                  <a:prstClr val="black"/>
                </a:solidFill>
                <a:latin typeface="Arial" panose="020B0604020202020204" pitchFamily="34" charset="0"/>
                <a:cs typeface="Arial" panose="020B0604020202020204" pitchFamily="34" charset="0"/>
              </a:rPr>
              <a:t>Support for additional planned H2 activity</a:t>
            </a:r>
          </a:p>
          <a:p>
            <a:pPr marL="342900" marR="36195" lvl="0" indent="-342900">
              <a:spcAft>
                <a:spcPts val="0"/>
              </a:spcAft>
              <a:buFont typeface="Symbol" panose="05050102010706020507" pitchFamily="18" charset="2"/>
              <a:buChar char=""/>
            </a:pPr>
            <a:r>
              <a:rPr lang="en-GB" sz="1200" dirty="0">
                <a:solidFill>
                  <a:prstClr val="black"/>
                </a:solidFill>
                <a:latin typeface="Arial" panose="020B0604020202020204" pitchFamily="34" charset="0"/>
                <a:cs typeface="Arial" panose="020B0604020202020204" pitchFamily="34" charset="0"/>
              </a:rPr>
              <a:t>Decrease of 135 agency staff</a:t>
            </a:r>
          </a:p>
          <a:p>
            <a:pPr marL="742950" marR="36195" lvl="1" indent="-285750">
              <a:spcAft>
                <a:spcPts val="0"/>
              </a:spcAft>
              <a:buFont typeface="Courier New" panose="02070309020205020404" pitchFamily="49" charset="0"/>
              <a:buChar char="o"/>
            </a:pPr>
            <a:r>
              <a:rPr lang="en-GB" sz="1200" dirty="0">
                <a:solidFill>
                  <a:prstClr val="black"/>
                </a:solidFill>
                <a:latin typeface="Arial" panose="020B0604020202020204" pitchFamily="34" charset="0"/>
                <a:cs typeface="Arial" panose="020B0604020202020204" pitchFamily="34" charset="0"/>
              </a:rPr>
              <a:t>Cessation of agency staffing as a result of substantive recruitment.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GB" sz="1400" dirty="0">
              <a:solidFill>
                <a:prstClr val="black"/>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stretch>
            <a:fillRect/>
          </a:stretch>
        </p:blipFill>
        <p:spPr>
          <a:xfrm>
            <a:off x="3911706" y="1357605"/>
            <a:ext cx="8291400" cy="4464496"/>
          </a:xfrm>
          <a:prstGeom prst="rect">
            <a:avLst/>
          </a:prstGeom>
        </p:spPr>
      </p:pic>
    </p:spTree>
    <p:extLst>
      <p:ext uri="{BB962C8B-B14F-4D97-AF65-F5344CB8AC3E}">
        <p14:creationId xmlns:p14="http://schemas.microsoft.com/office/powerpoint/2010/main" val="1276996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76F84FA-B8EB-462F-97BA-032CB76B4E3A}" type="slidenum">
              <a:rPr lang="en-GB" smtClean="0"/>
              <a:t>6</a:t>
            </a:fld>
            <a:endParaRPr lang="en-GB" dirty="0"/>
          </a:p>
        </p:txBody>
      </p:sp>
      <p:sp>
        <p:nvSpPr>
          <p:cNvPr id="4" name="Title 3"/>
          <p:cNvSpPr>
            <a:spLocks noGrp="1"/>
          </p:cNvSpPr>
          <p:nvPr>
            <p:ph type="title"/>
          </p:nvPr>
        </p:nvSpPr>
        <p:spPr>
          <a:xfrm>
            <a:off x="407368" y="257008"/>
            <a:ext cx="11377264" cy="543595"/>
          </a:xfrm>
        </p:spPr>
        <p:txBody>
          <a:bodyPr>
            <a:normAutofit fontScale="90000"/>
          </a:bodyPr>
          <a:lstStyle/>
          <a:p>
            <a:r>
              <a:rPr lang="en-GB" dirty="0"/>
              <a:t>Performance Trends</a:t>
            </a:r>
          </a:p>
        </p:txBody>
      </p:sp>
      <p:sp>
        <p:nvSpPr>
          <p:cNvPr id="7" name="TextBox 6"/>
          <p:cNvSpPr txBox="1"/>
          <p:nvPr/>
        </p:nvSpPr>
        <p:spPr>
          <a:xfrm>
            <a:off x="191344" y="1340768"/>
            <a:ext cx="5904656" cy="4439677"/>
          </a:xfrm>
          <a:prstGeom prst="rect">
            <a:avLst/>
          </a:prstGeom>
          <a:noFill/>
        </p:spPr>
        <p:txBody>
          <a:bodyPr wrap="square" rtlCol="0">
            <a:spAutoFit/>
          </a:bodyPr>
          <a:lstStyle/>
          <a:p>
            <a:pPr marL="285750" indent="-285750">
              <a:spcAft>
                <a:spcPts val="300"/>
              </a:spcAft>
              <a:buFont typeface="Wingdings" panose="05000000000000000000" pitchFamily="2" charset="2"/>
              <a:buChar char="Ø"/>
            </a:pPr>
            <a:r>
              <a:rPr lang="en-GB" sz="1500" dirty="0" smtClean="0">
                <a:latin typeface="Arial" panose="020B0604020202020204" pitchFamily="34" charset="0"/>
                <a:cs typeface="Arial" panose="020B0604020202020204" pitchFamily="34" charset="0"/>
              </a:rPr>
              <a:t>At </a:t>
            </a:r>
            <a:r>
              <a:rPr lang="en-GB" sz="1500" dirty="0">
                <a:latin typeface="Arial" panose="020B0604020202020204" pitchFamily="34" charset="0"/>
                <a:cs typeface="Arial" panose="020B0604020202020204" pitchFamily="34" charset="0"/>
              </a:rPr>
              <a:t>the end of August 2021 there were a total of 5,893 WTE vacancies across NWL Trust, a vacancy rate of 11.4%; no change from the previous </a:t>
            </a:r>
            <a:r>
              <a:rPr lang="en-GB" sz="1500" dirty="0" smtClean="0">
                <a:latin typeface="Arial" panose="020B0604020202020204" pitchFamily="34" charset="0"/>
                <a:cs typeface="Arial" panose="020B0604020202020204" pitchFamily="34" charset="0"/>
              </a:rPr>
              <a:t>month.</a:t>
            </a:r>
          </a:p>
          <a:p>
            <a:pPr marL="285750" indent="-285750">
              <a:spcAft>
                <a:spcPts val="300"/>
              </a:spcAft>
              <a:buFont typeface="Wingdings" panose="05000000000000000000" pitchFamily="2" charset="2"/>
              <a:buChar char="Ø"/>
            </a:pPr>
            <a:r>
              <a:rPr lang="en-GB" sz="1500" dirty="0" smtClean="0">
                <a:latin typeface="Arial" panose="020B0604020202020204" pitchFamily="34" charset="0"/>
                <a:cs typeface="Arial" panose="020B0604020202020204" pitchFamily="34" charset="0"/>
              </a:rPr>
              <a:t>Voluntary </a:t>
            </a:r>
            <a:r>
              <a:rPr lang="en-GB" sz="1500" dirty="0">
                <a:latin typeface="Arial" panose="020B0604020202020204" pitchFamily="34" charset="0"/>
                <a:cs typeface="Arial" panose="020B0604020202020204" pitchFamily="34" charset="0"/>
              </a:rPr>
              <a:t>turnover has seen a small but steady increase since the position in April 2021 with a rate of 12.4% at the end of August 2021. This is an area of concern and CPOs are undertaking a deep dive in mid-November to understand patterns and trends and develop mitigating action</a:t>
            </a:r>
            <a:r>
              <a:rPr lang="en-GB" sz="1500" dirty="0" smtClean="0">
                <a:latin typeface="Arial" panose="020B0604020202020204" pitchFamily="34" charset="0"/>
                <a:cs typeface="Arial" panose="020B0604020202020204" pitchFamily="34" charset="0"/>
              </a:rPr>
              <a:t>.</a:t>
            </a:r>
            <a:endParaRPr lang="en-GB" sz="1500" dirty="0">
              <a:latin typeface="Arial" panose="020B0604020202020204" pitchFamily="34" charset="0"/>
              <a:cs typeface="Arial" panose="020B0604020202020204" pitchFamily="34" charset="0"/>
            </a:endParaRPr>
          </a:p>
          <a:p>
            <a:pPr marL="285750" indent="-285750">
              <a:spcAft>
                <a:spcPts val="300"/>
              </a:spcAft>
              <a:buFont typeface="Wingdings" panose="05000000000000000000" pitchFamily="2" charset="2"/>
              <a:buChar char="Ø"/>
            </a:pPr>
            <a:r>
              <a:rPr lang="en-GB" sz="1500" dirty="0">
                <a:latin typeface="Arial" panose="020B0604020202020204" pitchFamily="34" charset="0"/>
                <a:cs typeface="Arial" panose="020B0604020202020204" pitchFamily="34" charset="0"/>
              </a:rPr>
              <a:t>All trusts have model employer targets (diversity within </a:t>
            </a:r>
            <a:r>
              <a:rPr lang="en-GB" sz="1500" dirty="0" smtClean="0">
                <a:latin typeface="Arial" panose="020B0604020202020204" pitchFamily="34" charset="0"/>
                <a:cs typeface="Arial" panose="020B0604020202020204" pitchFamily="34" charset="0"/>
              </a:rPr>
              <a:t>staffing); currently the work is being conducted at an organisational level. We </a:t>
            </a:r>
            <a:r>
              <a:rPr lang="en-GB" sz="1500" dirty="0">
                <a:latin typeface="Arial" panose="020B0604020202020204" pitchFamily="34" charset="0"/>
                <a:cs typeface="Arial" panose="020B0604020202020204" pitchFamily="34" charset="0"/>
              </a:rPr>
              <a:t>are setting up a </a:t>
            </a:r>
            <a:r>
              <a:rPr lang="en-GB" sz="1500" dirty="0" smtClean="0">
                <a:latin typeface="Arial" panose="020B0604020202020204" pitchFamily="34" charset="0"/>
                <a:cs typeface="Arial" panose="020B0604020202020204" pitchFamily="34" charset="0"/>
              </a:rPr>
              <a:t>group </a:t>
            </a:r>
            <a:r>
              <a:rPr lang="en-GB" sz="1500" dirty="0">
                <a:latin typeface="Arial" panose="020B0604020202020204" pitchFamily="34" charset="0"/>
                <a:cs typeface="Arial" panose="020B0604020202020204" pitchFamily="34" charset="0"/>
              </a:rPr>
              <a:t>with organisational </a:t>
            </a:r>
            <a:r>
              <a:rPr lang="en-GB" sz="1500" dirty="0" smtClean="0">
                <a:latin typeface="Arial" panose="020B0604020202020204" pitchFamily="34" charset="0"/>
                <a:cs typeface="Arial" panose="020B0604020202020204" pitchFamily="34" charset="0"/>
              </a:rPr>
              <a:t>leads</a:t>
            </a:r>
            <a:r>
              <a:rPr lang="en-GB" sz="1500" dirty="0">
                <a:latin typeface="Arial" panose="020B0604020202020204" pitchFamily="34" charset="0"/>
                <a:cs typeface="Arial" panose="020B0604020202020204" pitchFamily="34" charset="0"/>
              </a:rPr>
              <a:t>:</a:t>
            </a:r>
          </a:p>
          <a:p>
            <a:pPr marL="742950" lvl="1" indent="-285750">
              <a:spcAft>
                <a:spcPts val="300"/>
              </a:spcAft>
              <a:buFont typeface="Wingdings" panose="05000000000000000000" pitchFamily="2" charset="2"/>
              <a:buChar char="Ø"/>
            </a:pPr>
            <a:r>
              <a:rPr lang="en-GB" sz="1500" dirty="0" smtClean="0">
                <a:latin typeface="Arial" panose="020B0604020202020204" pitchFamily="34" charset="0"/>
                <a:cs typeface="Arial" panose="020B0604020202020204" pitchFamily="34" charset="0"/>
              </a:rPr>
              <a:t>to </a:t>
            </a:r>
            <a:r>
              <a:rPr lang="en-GB" sz="1500" dirty="0">
                <a:latin typeface="Arial" panose="020B0604020202020204" pitchFamily="34" charset="0"/>
                <a:cs typeface="Arial" panose="020B0604020202020204" pitchFamily="34" charset="0"/>
              </a:rPr>
              <a:t>review organisational </a:t>
            </a:r>
            <a:r>
              <a:rPr lang="en-GB" sz="1500" dirty="0" smtClean="0">
                <a:latin typeface="Arial" panose="020B0604020202020204" pitchFamily="34" charset="0"/>
                <a:cs typeface="Arial" panose="020B0604020202020204" pitchFamily="34" charset="0"/>
              </a:rPr>
              <a:t>trajectories, plans and progress</a:t>
            </a:r>
            <a:endParaRPr lang="en-GB" sz="1500" dirty="0">
              <a:latin typeface="Arial" panose="020B0604020202020204" pitchFamily="34" charset="0"/>
              <a:cs typeface="Arial" panose="020B0604020202020204" pitchFamily="34" charset="0"/>
            </a:endParaRPr>
          </a:p>
          <a:p>
            <a:pPr marL="742950" lvl="1" indent="-285750">
              <a:spcAft>
                <a:spcPts val="300"/>
              </a:spcAft>
              <a:buFont typeface="Wingdings" panose="05000000000000000000" pitchFamily="2" charset="2"/>
              <a:buChar char="Ø"/>
            </a:pPr>
            <a:r>
              <a:rPr lang="en-GB" sz="1500" dirty="0" smtClean="0">
                <a:latin typeface="Arial" panose="020B0604020202020204" pitchFamily="34" charset="0"/>
                <a:cs typeface="Arial" panose="020B0604020202020204" pitchFamily="34" charset="0"/>
              </a:rPr>
              <a:t>look </a:t>
            </a:r>
            <a:r>
              <a:rPr lang="en-GB" sz="1500" dirty="0">
                <a:latin typeface="Arial" panose="020B0604020202020204" pitchFamily="34" charset="0"/>
                <a:cs typeface="Arial" panose="020B0604020202020204" pitchFamily="34" charset="0"/>
              </a:rPr>
              <a:t>at trends across </a:t>
            </a:r>
            <a:r>
              <a:rPr lang="en-GB" sz="1500" dirty="0" smtClean="0">
                <a:latin typeface="Arial" panose="020B0604020202020204" pitchFamily="34" charset="0"/>
                <a:cs typeface="Arial" panose="020B0604020202020204" pitchFamily="34" charset="0"/>
              </a:rPr>
              <a:t>organisations </a:t>
            </a:r>
            <a:r>
              <a:rPr lang="en-GB" sz="1500" dirty="0">
                <a:latin typeface="Arial" panose="020B0604020202020204" pitchFamily="34" charset="0"/>
                <a:cs typeface="Arial" panose="020B0604020202020204" pitchFamily="34" charset="0"/>
              </a:rPr>
              <a:t>and best practice that </a:t>
            </a:r>
            <a:r>
              <a:rPr lang="en-GB" sz="1500" dirty="0" smtClean="0">
                <a:latin typeface="Arial" panose="020B0604020202020204" pitchFamily="34" charset="0"/>
                <a:cs typeface="Arial" panose="020B0604020202020204" pitchFamily="34" charset="0"/>
              </a:rPr>
              <a:t>can </a:t>
            </a:r>
            <a:r>
              <a:rPr lang="en-GB" sz="1500" dirty="0">
                <a:latin typeface="Arial" panose="020B0604020202020204" pitchFamily="34" charset="0"/>
                <a:cs typeface="Arial" panose="020B0604020202020204" pitchFamily="34" charset="0"/>
              </a:rPr>
              <a:t>be shared</a:t>
            </a:r>
          </a:p>
          <a:p>
            <a:pPr marL="742950" lvl="1" indent="-285750">
              <a:spcAft>
                <a:spcPts val="300"/>
              </a:spcAft>
              <a:buFont typeface="Wingdings" panose="05000000000000000000" pitchFamily="2" charset="2"/>
              <a:buChar char="Ø"/>
            </a:pPr>
            <a:r>
              <a:rPr lang="en-GB" sz="1500" dirty="0" smtClean="0">
                <a:latin typeface="Arial" panose="020B0604020202020204" pitchFamily="34" charset="0"/>
                <a:cs typeface="Arial" panose="020B0604020202020204" pitchFamily="34" charset="0"/>
              </a:rPr>
              <a:t>collectively </a:t>
            </a:r>
            <a:r>
              <a:rPr lang="en-GB" sz="1500" dirty="0">
                <a:latin typeface="Arial" panose="020B0604020202020204" pitchFamily="34" charset="0"/>
                <a:cs typeface="Arial" panose="020B0604020202020204" pitchFamily="34" charset="0"/>
              </a:rPr>
              <a:t>agree an overall </a:t>
            </a:r>
            <a:r>
              <a:rPr lang="en-GB" sz="1500" dirty="0" smtClean="0">
                <a:latin typeface="Arial" panose="020B0604020202020204" pitchFamily="34" charset="0"/>
                <a:cs typeface="Arial" panose="020B0604020202020204" pitchFamily="34" charset="0"/>
              </a:rPr>
              <a:t>ICS-wide </a:t>
            </a:r>
            <a:r>
              <a:rPr lang="en-GB" sz="1500" dirty="0">
                <a:latin typeface="Arial" panose="020B0604020202020204" pitchFamily="34" charset="0"/>
                <a:cs typeface="Arial" panose="020B0604020202020204" pitchFamily="34" charset="0"/>
              </a:rPr>
              <a:t>target with organisational trajectories, which will </a:t>
            </a:r>
            <a:r>
              <a:rPr lang="en-GB" sz="1500" dirty="0" smtClean="0">
                <a:latin typeface="Arial" panose="020B0604020202020204" pitchFamily="34" charset="0"/>
                <a:cs typeface="Arial" panose="020B0604020202020204" pitchFamily="34" charset="0"/>
              </a:rPr>
              <a:t>drive </a:t>
            </a:r>
            <a:r>
              <a:rPr lang="en-GB" sz="1500" dirty="0">
                <a:latin typeface="Arial" panose="020B0604020202020204" pitchFamily="34" charset="0"/>
                <a:cs typeface="Arial" panose="020B0604020202020204" pitchFamily="34" charset="0"/>
              </a:rPr>
              <a:t>collective action towards the </a:t>
            </a:r>
            <a:r>
              <a:rPr lang="en-GB" sz="1500" dirty="0" smtClean="0">
                <a:latin typeface="Arial" panose="020B0604020202020204" pitchFamily="34" charset="0"/>
                <a:cs typeface="Arial" panose="020B0604020202020204" pitchFamily="34" charset="0"/>
              </a:rPr>
              <a:t>reduced </a:t>
            </a:r>
            <a:r>
              <a:rPr lang="en-GB" sz="1500" dirty="0">
                <a:latin typeface="Arial" panose="020B0604020202020204" pitchFamily="34" charset="0"/>
                <a:cs typeface="Arial" panose="020B0604020202020204" pitchFamily="34" charset="0"/>
              </a:rPr>
              <a:t>timescale to achieve the national </a:t>
            </a:r>
            <a:r>
              <a:rPr lang="en-GB" sz="1500" dirty="0" smtClean="0">
                <a:latin typeface="Arial" panose="020B0604020202020204" pitchFamily="34" charset="0"/>
                <a:cs typeface="Arial" panose="020B0604020202020204" pitchFamily="34" charset="0"/>
              </a:rPr>
              <a:t>goals</a:t>
            </a:r>
            <a:endParaRPr lang="en-GB" sz="15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413DEB10-8AAE-43B0-BF11-124BCF94A3EF}"/>
              </a:ext>
            </a:extLst>
          </p:cNvPr>
          <p:cNvSpPr txBox="1"/>
          <p:nvPr/>
        </p:nvSpPr>
        <p:spPr>
          <a:xfrm>
            <a:off x="407368" y="6284251"/>
            <a:ext cx="4248472" cy="369332"/>
          </a:xfrm>
          <a:prstGeom prst="rect">
            <a:avLst/>
          </a:prstGeom>
          <a:noFill/>
        </p:spPr>
        <p:txBody>
          <a:bodyPr wrap="square" rtlCol="0">
            <a:spAutoFit/>
          </a:bodyPr>
          <a:lstStyle/>
          <a:p>
            <a:r>
              <a:rPr lang="en-GB" dirty="0"/>
              <a:t>Further detail is in appendix 1</a:t>
            </a:r>
          </a:p>
        </p:txBody>
      </p:sp>
      <p:sp>
        <p:nvSpPr>
          <p:cNvPr id="6" name="TextBox 5"/>
          <p:cNvSpPr txBox="1"/>
          <p:nvPr/>
        </p:nvSpPr>
        <p:spPr>
          <a:xfrm>
            <a:off x="6095053" y="1340767"/>
            <a:ext cx="5904656" cy="4401205"/>
          </a:xfrm>
          <a:prstGeom prst="rect">
            <a:avLst/>
          </a:prstGeom>
          <a:noFill/>
        </p:spPr>
        <p:txBody>
          <a:bodyPr wrap="square" rtlCol="0">
            <a:spAutoFit/>
          </a:bodyPr>
          <a:lstStyle/>
          <a:p>
            <a:pPr marL="285750" indent="-285750">
              <a:spcAft>
                <a:spcPts val="300"/>
              </a:spcAft>
              <a:buFont typeface="Wingdings" panose="05000000000000000000" pitchFamily="2" charset="2"/>
              <a:buChar char="Ø"/>
            </a:pPr>
            <a:r>
              <a:rPr lang="en-GB" sz="1500" dirty="0" smtClean="0">
                <a:latin typeface="Arial" panose="020B0604020202020204" pitchFamily="34" charset="0"/>
                <a:cs typeface="Arial" panose="020B0604020202020204" pitchFamily="34" charset="0"/>
              </a:rPr>
              <a:t>Core </a:t>
            </a:r>
            <a:r>
              <a:rPr lang="en-GB" sz="1500" dirty="0">
                <a:latin typeface="Arial" panose="020B0604020202020204" pitchFamily="34" charset="0"/>
                <a:cs typeface="Arial" panose="020B0604020202020204" pitchFamily="34" charset="0"/>
              </a:rPr>
              <a:t>skills compliance remains good with an increasing trend reported since the end of May 2021; current compliance is 91.9</a:t>
            </a:r>
            <a:r>
              <a:rPr lang="en-GB" sz="1500" dirty="0" smtClean="0">
                <a:latin typeface="Arial" panose="020B0604020202020204" pitchFamily="34" charset="0"/>
                <a:cs typeface="Arial" panose="020B0604020202020204" pitchFamily="34" charset="0"/>
              </a:rPr>
              <a:t>%.</a:t>
            </a:r>
            <a:endParaRPr lang="en-GB" sz="1500" dirty="0">
              <a:latin typeface="Arial" panose="020B0604020202020204" pitchFamily="34" charset="0"/>
              <a:cs typeface="Arial" panose="020B0604020202020204" pitchFamily="34" charset="0"/>
            </a:endParaRPr>
          </a:p>
          <a:p>
            <a:pPr marL="285750" indent="-285750">
              <a:spcAft>
                <a:spcPts val="300"/>
              </a:spcAft>
              <a:buFont typeface="Wingdings" panose="05000000000000000000" pitchFamily="2" charset="2"/>
              <a:buChar char="Ø"/>
            </a:pPr>
            <a:r>
              <a:rPr lang="en-GB" sz="1500" dirty="0">
                <a:latin typeface="Arial" panose="020B0604020202020204" pitchFamily="34" charset="0"/>
                <a:cs typeface="Arial" panose="020B0604020202020204" pitchFamily="34" charset="0"/>
              </a:rPr>
              <a:t>Sickness absence has increased month on month since June 2021 with 4.4% reported during the month of August 2021. Despite the monthly rise in sickness absence, the rolling 12-month position is holding steady due to lower levels recorded at various times over the past year. CPO are monitoring trends, developing winter plans and ensuring staff are taking leave</a:t>
            </a:r>
            <a:r>
              <a:rPr lang="en-GB" sz="1500" dirty="0" smtClean="0">
                <a:latin typeface="Arial" panose="020B0604020202020204" pitchFamily="34" charset="0"/>
                <a:cs typeface="Arial" panose="020B0604020202020204" pitchFamily="34" charset="0"/>
              </a:rPr>
              <a:t>.</a:t>
            </a:r>
            <a:endParaRPr lang="en-GB" sz="1500" dirty="0">
              <a:latin typeface="Arial" panose="020B0604020202020204" pitchFamily="34" charset="0"/>
              <a:cs typeface="Arial" panose="020B0604020202020204" pitchFamily="34" charset="0"/>
            </a:endParaRPr>
          </a:p>
          <a:p>
            <a:pPr marL="285750" indent="-285750">
              <a:spcAft>
                <a:spcPts val="300"/>
              </a:spcAft>
              <a:buFont typeface="Wingdings" panose="05000000000000000000" pitchFamily="2" charset="2"/>
              <a:buChar char="Ø"/>
            </a:pPr>
            <a:r>
              <a:rPr lang="en-GB" sz="1500" dirty="0">
                <a:latin typeface="Arial" panose="020B0604020202020204" pitchFamily="34" charset="0"/>
                <a:cs typeface="Arial" panose="020B0604020202020204" pitchFamily="34" charset="0"/>
              </a:rPr>
              <a:t>The most common reasons for sickness absence from work are on slide 8.</a:t>
            </a:r>
          </a:p>
          <a:p>
            <a:pPr marL="285750" indent="-285750">
              <a:spcAft>
                <a:spcPts val="300"/>
              </a:spcAft>
              <a:buFont typeface="Wingdings" panose="05000000000000000000" pitchFamily="2" charset="2"/>
              <a:buChar char="Ø"/>
            </a:pPr>
            <a:r>
              <a:rPr lang="en-GB" sz="1500" dirty="0" smtClean="0">
                <a:latin typeface="Arial" panose="020B0604020202020204" pitchFamily="34" charset="0"/>
                <a:cs typeface="Arial" panose="020B0604020202020204" pitchFamily="34" charset="0"/>
              </a:rPr>
              <a:t>The </a:t>
            </a:r>
            <a:r>
              <a:rPr lang="en-GB" sz="1500" dirty="0">
                <a:latin typeface="Arial" panose="020B0604020202020204" pitchFamily="34" charset="0"/>
                <a:cs typeface="Arial" panose="020B0604020202020204" pitchFamily="34" charset="0"/>
              </a:rPr>
              <a:t>joint NWL Keeping Well Service has had 1,948 referrals since June 2020 and of those </a:t>
            </a:r>
            <a:r>
              <a:rPr lang="en-GB" sz="1500" dirty="0" smtClean="0">
                <a:latin typeface="Arial" panose="020B0604020202020204" pitchFamily="34" charset="0"/>
                <a:cs typeface="Arial" panose="020B0604020202020204" pitchFamily="34" charset="0"/>
              </a:rPr>
              <a:t>receiving </a:t>
            </a:r>
            <a:r>
              <a:rPr lang="en-GB" sz="1500" dirty="0">
                <a:latin typeface="Arial" panose="020B0604020202020204" pitchFamily="34" charset="0"/>
                <a:cs typeface="Arial" panose="020B0604020202020204" pitchFamily="34" charset="0"/>
              </a:rPr>
              <a:t>an IAPT intervention, 62% have </a:t>
            </a:r>
            <a:r>
              <a:rPr lang="en-GB" sz="1500" dirty="0" smtClean="0">
                <a:latin typeface="Arial" panose="020B0604020202020204" pitchFamily="34" charset="0"/>
                <a:cs typeface="Arial" panose="020B0604020202020204" pitchFamily="34" charset="0"/>
              </a:rPr>
              <a:t>recovered – higher than the 50% norm. September referrals were 147.</a:t>
            </a:r>
            <a:endParaRPr lang="en-GB" sz="1500" dirty="0" smtClean="0">
              <a:highlight>
                <a:srgbClr val="FFFF00"/>
              </a:highlight>
              <a:latin typeface="Arial" panose="020B0604020202020204" pitchFamily="34" charset="0"/>
              <a:cs typeface="Arial" panose="020B0604020202020204" pitchFamily="34" charset="0"/>
            </a:endParaRPr>
          </a:p>
          <a:p>
            <a:pPr marL="285750" indent="-285750">
              <a:spcAft>
                <a:spcPts val="300"/>
              </a:spcAft>
              <a:buFont typeface="Wingdings" panose="05000000000000000000" pitchFamily="2" charset="2"/>
              <a:buChar char="Ø"/>
            </a:pPr>
            <a:r>
              <a:rPr lang="en-GB" sz="1500" dirty="0" smtClean="0">
                <a:latin typeface="Arial" panose="020B0604020202020204" pitchFamily="34" charset="0"/>
                <a:cs typeface="Arial" panose="020B0604020202020204" pitchFamily="34" charset="0"/>
              </a:rPr>
              <a:t>Where the </a:t>
            </a:r>
            <a:r>
              <a:rPr lang="en-GB" sz="1500" dirty="0">
                <a:latin typeface="Arial" panose="020B0604020202020204" pitchFamily="34" charset="0"/>
                <a:cs typeface="Arial" panose="020B0604020202020204" pitchFamily="34" charset="0"/>
              </a:rPr>
              <a:t>presenting problem is </a:t>
            </a:r>
            <a:r>
              <a:rPr lang="en-GB" sz="1500" dirty="0" smtClean="0">
                <a:latin typeface="Arial" panose="020B0604020202020204" pitchFamily="34" charset="0"/>
                <a:cs typeface="Arial" panose="020B0604020202020204" pitchFamily="34" charset="0"/>
              </a:rPr>
              <a:t>known, </a:t>
            </a:r>
            <a:r>
              <a:rPr lang="en-GB" sz="1500" dirty="0">
                <a:latin typeface="Arial" panose="020B0604020202020204" pitchFamily="34" charset="0"/>
                <a:cs typeface="Arial" panose="020B0604020202020204" pitchFamily="34" charset="0"/>
              </a:rPr>
              <a:t>the majority of referrals have cited depression (38%) or Generalised Anxiety Disorder (31%). PTSD (5</a:t>
            </a:r>
            <a:r>
              <a:rPr lang="en-GB" sz="1500" dirty="0" smtClean="0">
                <a:latin typeface="Arial" panose="020B0604020202020204" pitchFamily="34" charset="0"/>
                <a:cs typeface="Arial" panose="020B0604020202020204" pitchFamily="34" charset="0"/>
              </a:rPr>
              <a:t>%). (</a:t>
            </a:r>
            <a:r>
              <a:rPr lang="en-GB" sz="1500" i="1" dirty="0" smtClean="0">
                <a:latin typeface="Arial" panose="020B0604020202020204" pitchFamily="34" charset="0"/>
                <a:cs typeface="Arial" panose="020B0604020202020204" pitchFamily="34" charset="0"/>
              </a:rPr>
              <a:t>More </a:t>
            </a:r>
            <a:r>
              <a:rPr lang="en-GB" sz="1500" i="1" dirty="0">
                <a:latin typeface="Arial" panose="020B0604020202020204" pitchFamily="34" charset="0"/>
                <a:cs typeface="Arial" panose="020B0604020202020204" pitchFamily="34" charset="0"/>
              </a:rPr>
              <a:t>information </a:t>
            </a:r>
            <a:r>
              <a:rPr lang="en-GB" sz="1500" i="1" dirty="0" smtClean="0">
                <a:latin typeface="Arial" panose="020B0604020202020204" pitchFamily="34" charset="0"/>
                <a:cs typeface="Arial" panose="020B0604020202020204" pitchFamily="34" charset="0"/>
              </a:rPr>
              <a:t>is in </a:t>
            </a:r>
            <a:r>
              <a:rPr lang="en-GB" sz="1500" i="1" dirty="0">
                <a:latin typeface="Arial" panose="020B0604020202020204" pitchFamily="34" charset="0"/>
                <a:cs typeface="Arial" panose="020B0604020202020204" pitchFamily="34" charset="0"/>
              </a:rPr>
              <a:t>Appendix </a:t>
            </a:r>
            <a:r>
              <a:rPr lang="en-GB" sz="1500" i="1" dirty="0" smtClean="0">
                <a:latin typeface="Arial" panose="020B0604020202020204" pitchFamily="34" charset="0"/>
                <a:cs typeface="Arial" panose="020B0604020202020204" pitchFamily="34" charset="0"/>
              </a:rPr>
              <a:t>1)</a:t>
            </a:r>
            <a:endParaRPr lang="en-GB" sz="15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8340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27103" y="1322604"/>
            <a:ext cx="4744761" cy="2194099"/>
          </a:xfrm>
          <a:prstGeom prst="rect">
            <a:avLst/>
          </a:prstGeom>
        </p:spPr>
      </p:pic>
      <p:sp>
        <p:nvSpPr>
          <p:cNvPr id="3" name="Slide Number Placeholder 2"/>
          <p:cNvSpPr>
            <a:spLocks noGrp="1"/>
          </p:cNvSpPr>
          <p:nvPr>
            <p:ph type="sldNum" sz="quarter" idx="12"/>
          </p:nvPr>
        </p:nvSpPr>
        <p:spPr/>
        <p:txBody>
          <a:bodyPr/>
          <a:lstStyle/>
          <a:p>
            <a:fld id="{E76F84FA-B8EB-462F-97BA-032CB76B4E3A}" type="slidenum">
              <a:rPr lang="en-GB" smtClean="0"/>
              <a:t>7</a:t>
            </a:fld>
            <a:endParaRPr lang="en-GB" dirty="0"/>
          </a:p>
        </p:txBody>
      </p:sp>
      <p:sp>
        <p:nvSpPr>
          <p:cNvPr id="4" name="Title 3"/>
          <p:cNvSpPr>
            <a:spLocks noGrp="1"/>
          </p:cNvSpPr>
          <p:nvPr>
            <p:ph type="title"/>
          </p:nvPr>
        </p:nvSpPr>
        <p:spPr/>
        <p:txBody>
          <a:bodyPr>
            <a:noAutofit/>
          </a:bodyPr>
          <a:lstStyle/>
          <a:p>
            <a:r>
              <a:rPr lang="en-GB" sz="3600" dirty="0"/>
              <a:t>Underlying reasons for performance that requires improvement</a:t>
            </a:r>
          </a:p>
        </p:txBody>
      </p:sp>
      <p:sp>
        <p:nvSpPr>
          <p:cNvPr id="7" name="TextBox 6"/>
          <p:cNvSpPr txBox="1"/>
          <p:nvPr/>
        </p:nvSpPr>
        <p:spPr>
          <a:xfrm>
            <a:off x="5015880" y="1322604"/>
            <a:ext cx="6992543" cy="4539704"/>
          </a:xfrm>
          <a:prstGeom prst="rect">
            <a:avLst/>
          </a:prstGeom>
          <a:noFill/>
        </p:spPr>
        <p:txBody>
          <a:bodyPr wrap="square" rtlCol="0">
            <a:spAutoFit/>
          </a:bodyPr>
          <a:lstStyle/>
          <a:p>
            <a:pPr marL="285750" indent="-285750">
              <a:buFont typeface="Wingdings" panose="05000000000000000000" pitchFamily="2" charset="2"/>
              <a:buChar char="Ø"/>
            </a:pPr>
            <a:r>
              <a:rPr lang="en-GB" sz="1700" dirty="0">
                <a:latin typeface="Arial" panose="020B0604020202020204" pitchFamily="34" charset="0"/>
                <a:cs typeface="Arial" panose="020B0604020202020204" pitchFamily="34" charset="0"/>
              </a:rPr>
              <a:t>S</a:t>
            </a:r>
            <a:r>
              <a:rPr lang="en-GB" sz="1700" dirty="0" smtClean="0">
                <a:latin typeface="Arial" panose="020B0604020202020204" pitchFamily="34" charset="0"/>
                <a:cs typeface="Arial" panose="020B0604020202020204" pitchFamily="34" charset="0"/>
              </a:rPr>
              <a:t>mall </a:t>
            </a:r>
            <a:r>
              <a:rPr lang="en-GB" sz="1700" dirty="0">
                <a:latin typeface="Arial" panose="020B0604020202020204" pitchFamily="34" charset="0"/>
                <a:cs typeface="Arial" panose="020B0604020202020204" pitchFamily="34" charset="0"/>
              </a:rPr>
              <a:t>but steady increase in voluntary turnover seen month on month since May 2021. </a:t>
            </a:r>
          </a:p>
          <a:p>
            <a:endParaRPr lang="en-GB" sz="17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700" dirty="0">
                <a:latin typeface="Arial" panose="020B0604020202020204" pitchFamily="34" charset="0"/>
                <a:cs typeface="Arial" panose="020B0604020202020204" pitchFamily="34" charset="0"/>
              </a:rPr>
              <a:t>W</a:t>
            </a:r>
            <a:r>
              <a:rPr lang="en-GB" sz="1700" dirty="0" smtClean="0">
                <a:latin typeface="Arial" panose="020B0604020202020204" pitchFamily="34" charset="0"/>
                <a:cs typeface="Arial" panose="020B0604020202020204" pitchFamily="34" charset="0"/>
              </a:rPr>
              <a:t>e </a:t>
            </a:r>
            <a:r>
              <a:rPr lang="en-GB" sz="1700" dirty="0">
                <a:latin typeface="Arial" panose="020B0604020202020204" pitchFamily="34" charset="0"/>
                <a:cs typeface="Arial" panose="020B0604020202020204" pitchFamily="34" charset="0"/>
              </a:rPr>
              <a:t>are currently working with Trusts to understand the main drivers to this rise but anecdotal evidence is pointing to an increasing number of clinical staff re-thinking their area of work following the pressures and stresses of the past 18 months; Covid-19 response, elective recovery and increased A&amp;E attendances and </a:t>
            </a:r>
            <a:r>
              <a:rPr lang="en-GB" sz="1700" dirty="0" smtClean="0">
                <a:latin typeface="Arial" panose="020B0604020202020204" pitchFamily="34" charset="0"/>
                <a:cs typeface="Arial" panose="020B0604020202020204" pitchFamily="34" charset="0"/>
              </a:rPr>
              <a:t>admissions.</a:t>
            </a:r>
            <a:endParaRPr lang="en-GB" sz="17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GB" sz="17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700" dirty="0">
                <a:latin typeface="Arial" panose="020B0604020202020204" pitchFamily="34" charset="0"/>
                <a:cs typeface="Arial" panose="020B0604020202020204" pitchFamily="34" charset="0"/>
              </a:rPr>
              <a:t>E</a:t>
            </a:r>
            <a:r>
              <a:rPr lang="en-GB" sz="1700" dirty="0" smtClean="0">
                <a:latin typeface="Arial" panose="020B0604020202020204" pitchFamily="34" charset="0"/>
                <a:cs typeface="Arial" panose="020B0604020202020204" pitchFamily="34" charset="0"/>
              </a:rPr>
              <a:t>vidence </a:t>
            </a:r>
            <a:r>
              <a:rPr lang="en-GB" sz="1700" dirty="0">
                <a:latin typeface="Arial" panose="020B0604020202020204" pitchFamily="34" charset="0"/>
                <a:cs typeface="Arial" panose="020B0604020202020204" pitchFamily="34" charset="0"/>
              </a:rPr>
              <a:t>is also emerging that turnover amongst the Allied Health Professional staffing group, which already has an established high turnover rate, is also increasing. Of particular concern are Occupational Therapists where there is a national shortage of </a:t>
            </a:r>
            <a:r>
              <a:rPr lang="en-GB" sz="1700" dirty="0" smtClean="0">
                <a:latin typeface="Arial" panose="020B0604020202020204" pitchFamily="34" charset="0"/>
                <a:cs typeface="Arial" panose="020B0604020202020204" pitchFamily="34" charset="0"/>
              </a:rPr>
              <a:t>staff.</a:t>
            </a:r>
            <a:endParaRPr lang="en-GB" sz="17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GB" sz="17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sz="1700" dirty="0" smtClean="0">
                <a:latin typeface="Arial" panose="020B0604020202020204" pitchFamily="34" charset="0"/>
                <a:cs typeface="Arial" panose="020B0604020202020204" pitchFamily="34" charset="0"/>
              </a:rPr>
              <a:t>Well-being </a:t>
            </a:r>
            <a:r>
              <a:rPr lang="en-GB" sz="1700" dirty="0">
                <a:latin typeface="Arial" panose="020B0604020202020204" pitchFamily="34" charset="0"/>
                <a:cs typeface="Arial" panose="020B0604020202020204" pitchFamily="34" charset="0"/>
              </a:rPr>
              <a:t>support for staff is a key enabler in reducing turnover and monitoring of annual leave uptake across the Trusts is ongoing to ensure all staff have the opportunity to </a:t>
            </a:r>
            <a:r>
              <a:rPr lang="en-GB" sz="1700" dirty="0" smtClean="0">
                <a:latin typeface="Arial" panose="020B0604020202020204" pitchFamily="34" charset="0"/>
                <a:cs typeface="Arial" panose="020B0604020202020204" pitchFamily="34" charset="0"/>
              </a:rPr>
              <a:t>rest.</a:t>
            </a:r>
            <a:endParaRPr lang="en-GB" sz="1700" dirty="0"/>
          </a:p>
        </p:txBody>
      </p:sp>
      <p:pic>
        <p:nvPicPr>
          <p:cNvPr id="10" name="Picture 9"/>
          <p:cNvPicPr>
            <a:picLocks noChangeAspect="1"/>
          </p:cNvPicPr>
          <p:nvPr/>
        </p:nvPicPr>
        <p:blipFill>
          <a:blip r:embed="rId3"/>
          <a:stretch>
            <a:fillRect/>
          </a:stretch>
        </p:blipFill>
        <p:spPr>
          <a:xfrm>
            <a:off x="127103" y="3573918"/>
            <a:ext cx="4744761" cy="2412088"/>
          </a:xfrm>
          <a:prstGeom prst="rect">
            <a:avLst/>
          </a:prstGeom>
        </p:spPr>
      </p:pic>
    </p:spTree>
    <p:extLst>
      <p:ext uri="{BB962C8B-B14F-4D97-AF65-F5344CB8AC3E}">
        <p14:creationId xmlns:p14="http://schemas.microsoft.com/office/powerpoint/2010/main" val="978450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111060" y="1268760"/>
            <a:ext cx="4832812" cy="2198543"/>
          </a:xfrm>
          <a:prstGeom prst="rect">
            <a:avLst/>
          </a:prstGeom>
        </p:spPr>
      </p:pic>
      <p:sp>
        <p:nvSpPr>
          <p:cNvPr id="3" name="Slide Number Placeholder 2"/>
          <p:cNvSpPr>
            <a:spLocks noGrp="1"/>
          </p:cNvSpPr>
          <p:nvPr>
            <p:ph type="sldNum" sz="quarter" idx="12"/>
          </p:nvPr>
        </p:nvSpPr>
        <p:spPr/>
        <p:txBody>
          <a:bodyPr/>
          <a:lstStyle/>
          <a:p>
            <a:fld id="{E76F84FA-B8EB-462F-97BA-032CB76B4E3A}" type="slidenum">
              <a:rPr lang="en-GB" smtClean="0"/>
              <a:t>8</a:t>
            </a:fld>
            <a:endParaRPr lang="en-GB" dirty="0"/>
          </a:p>
        </p:txBody>
      </p:sp>
      <p:sp>
        <p:nvSpPr>
          <p:cNvPr id="4" name="Title 3"/>
          <p:cNvSpPr>
            <a:spLocks noGrp="1"/>
          </p:cNvSpPr>
          <p:nvPr>
            <p:ph type="title"/>
          </p:nvPr>
        </p:nvSpPr>
        <p:spPr/>
        <p:txBody>
          <a:bodyPr>
            <a:noAutofit/>
          </a:bodyPr>
          <a:lstStyle/>
          <a:p>
            <a:r>
              <a:rPr lang="en-GB" sz="3600" dirty="0"/>
              <a:t>Underlying reasons for performance that requires improvement</a:t>
            </a:r>
          </a:p>
        </p:txBody>
      </p:sp>
      <p:sp>
        <p:nvSpPr>
          <p:cNvPr id="7" name="TextBox 6"/>
          <p:cNvSpPr txBox="1"/>
          <p:nvPr/>
        </p:nvSpPr>
        <p:spPr>
          <a:xfrm>
            <a:off x="5159896" y="1268760"/>
            <a:ext cx="6840760" cy="4801314"/>
          </a:xfrm>
          <a:prstGeom prst="rect">
            <a:avLst/>
          </a:prstGeom>
          <a:noFill/>
        </p:spPr>
        <p:txBody>
          <a:bodyPr wrap="square" rtlCol="0">
            <a:spAutoFit/>
          </a:bodyPr>
          <a:lstStyle/>
          <a:p>
            <a:pPr marL="285750" indent="-285750">
              <a:buFont typeface="Wingdings" panose="05000000000000000000" pitchFamily="2" charset="2"/>
              <a:buChar char="Ø"/>
            </a:pPr>
            <a:r>
              <a:rPr lang="en-GB" dirty="0" smtClean="0">
                <a:latin typeface="Arial" panose="020B0604020202020204" pitchFamily="34" charset="0"/>
                <a:cs typeface="Arial" panose="020B0604020202020204" pitchFamily="34" charset="0"/>
              </a:rPr>
              <a:t>Increasing </a:t>
            </a:r>
            <a:r>
              <a:rPr lang="en-GB" dirty="0">
                <a:latin typeface="Arial" panose="020B0604020202020204" pitchFamily="34" charset="0"/>
                <a:cs typeface="Arial" panose="020B0604020202020204" pitchFamily="34" charset="0"/>
              </a:rPr>
              <a:t>trend in sickness absence seen each month since May 2021. Driving factors;</a:t>
            </a:r>
          </a:p>
          <a:p>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i)  increased levels of Covid related absence</a:t>
            </a:r>
          </a:p>
          <a:p>
            <a:r>
              <a:rPr lang="en-GB" dirty="0">
                <a:latin typeface="Arial" panose="020B0604020202020204" pitchFamily="34" charset="0"/>
                <a:cs typeface="Arial" panose="020B0604020202020204" pitchFamily="34" charset="0"/>
              </a:rPr>
              <a:t>     ii) increased levels of cough/cold/flu type illness</a:t>
            </a:r>
          </a:p>
          <a:p>
            <a:r>
              <a:rPr lang="en-GB" dirty="0">
                <a:latin typeface="Arial" panose="020B0604020202020204" pitchFamily="34" charset="0"/>
                <a:cs typeface="Arial" panose="020B0604020202020204" pitchFamily="34" charset="0"/>
              </a:rPr>
              <a:t>    iii) increased levels of gastrointestinal type illness</a:t>
            </a:r>
          </a:p>
          <a:p>
            <a:endParaRPr lang="en-GB"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dirty="0" smtClean="0">
                <a:latin typeface="Arial" panose="020B0604020202020204" pitchFamily="34" charset="0"/>
                <a:cs typeface="Arial" panose="020B0604020202020204" pitchFamily="34" charset="0"/>
              </a:rPr>
              <a:t>Increasing </a:t>
            </a:r>
            <a:r>
              <a:rPr lang="en-GB" dirty="0">
                <a:latin typeface="Arial" panose="020B0604020202020204" pitchFamily="34" charset="0"/>
                <a:cs typeface="Arial" panose="020B0604020202020204" pitchFamily="34" charset="0"/>
              </a:rPr>
              <a:t>numbers of staff absent through self-referred sickness such as gastrointestinal illness along with coughs colds &amp; flu and headache/migraine are strong indicators of increased fatigue and stress within the </a:t>
            </a:r>
            <a:r>
              <a:rPr lang="en-GB" dirty="0" smtClean="0">
                <a:latin typeface="Arial" panose="020B0604020202020204" pitchFamily="34" charset="0"/>
                <a:cs typeface="Arial" panose="020B0604020202020204" pitchFamily="34" charset="0"/>
              </a:rPr>
              <a:t>workforce.</a:t>
            </a:r>
            <a:endParaRPr lang="en-GB"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en-GB"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GB" dirty="0">
                <a:latin typeface="Arial" panose="020B0604020202020204" pitchFamily="34" charset="0"/>
                <a:cs typeface="Arial" panose="020B0604020202020204" pitchFamily="34" charset="0"/>
              </a:rPr>
              <a:t>A</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deep-dive into sickness absence within Critical Care services across the sector also showed increased levels of sickness absence since May 2021 correlating to the reasons stated above as well as increased levels of anxiety/stress/depression/other psychiatric illness and </a:t>
            </a:r>
            <a:r>
              <a:rPr lang="en-GB" dirty="0" smtClean="0">
                <a:latin typeface="Arial" panose="020B0604020202020204" pitchFamily="34" charset="0"/>
                <a:cs typeface="Arial" panose="020B0604020202020204" pitchFamily="34" charset="0"/>
              </a:rPr>
              <a:t>headache/migraine.</a:t>
            </a:r>
            <a:endParaRPr lang="en-GB"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3"/>
          <a:stretch>
            <a:fillRect/>
          </a:stretch>
        </p:blipFill>
        <p:spPr>
          <a:xfrm>
            <a:off x="105363" y="3573016"/>
            <a:ext cx="4838509" cy="2415600"/>
          </a:xfrm>
          <a:prstGeom prst="rect">
            <a:avLst/>
          </a:prstGeom>
        </p:spPr>
      </p:pic>
    </p:spTree>
    <p:extLst>
      <p:ext uri="{BB962C8B-B14F-4D97-AF65-F5344CB8AC3E}">
        <p14:creationId xmlns:p14="http://schemas.microsoft.com/office/powerpoint/2010/main" val="924505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E2F643-567E-4E50-B7BD-F11673F44301}"/>
              </a:ext>
            </a:extLst>
          </p:cNvPr>
          <p:cNvSpPr txBox="1">
            <a:spLocks/>
          </p:cNvSpPr>
          <p:nvPr/>
        </p:nvSpPr>
        <p:spPr>
          <a:xfrm>
            <a:off x="1667508" y="3589250"/>
            <a:ext cx="8856984" cy="1135894"/>
          </a:xfrm>
          <a:prstGeom prst="rect">
            <a:avLst/>
          </a:prstGeom>
        </p:spPr>
        <p:txBody>
          <a:bodyPr vert="horz" lIns="91440" tIns="45720" rIns="91440" bIns="45720" rtlCol="0" anchor="b">
            <a:noAutofit/>
          </a:bodyPr>
          <a:lstStyle>
            <a:lvl1pPr algn="ctr" defTabSz="914377" rtl="0" eaLnBrk="1" latinLnBrk="0" hangingPunct="1">
              <a:lnSpc>
                <a:spcPct val="90000"/>
              </a:lnSpc>
              <a:spcBef>
                <a:spcPct val="0"/>
              </a:spcBef>
              <a:buNone/>
              <a:defRPr sz="6000" kern="1200">
                <a:solidFill>
                  <a:schemeClr val="bg1"/>
                </a:solidFill>
                <a:latin typeface="Arial" panose="020B0604020202020204" pitchFamily="34" charset="0"/>
                <a:ea typeface="+mj-ea"/>
                <a:cs typeface="Arial" panose="020B0604020202020204" pitchFamily="34" charset="0"/>
              </a:defRPr>
            </a:lvl1pPr>
          </a:lstStyle>
          <a:p>
            <a:pPr algn="l"/>
            <a:r>
              <a:rPr lang="en-GB" sz="4000" dirty="0"/>
              <a:t>People </a:t>
            </a:r>
            <a:r>
              <a:rPr lang="en-GB" sz="4000" dirty="0" smtClean="0"/>
              <a:t>Plan: </a:t>
            </a:r>
            <a:r>
              <a:rPr lang="en-GB" sz="4000" dirty="0"/>
              <a:t>Quarterly Achievements against milestones </a:t>
            </a:r>
          </a:p>
          <a:p>
            <a:pPr algn="l"/>
            <a:endParaRPr lang="en-GB" sz="4000" dirty="0"/>
          </a:p>
          <a:p>
            <a:pPr algn="l"/>
            <a:r>
              <a:rPr lang="en-GB" sz="1600" dirty="0"/>
              <a:t>The NWL People Plan was refreshed in </a:t>
            </a:r>
            <a:r>
              <a:rPr lang="en-GB" sz="1600" dirty="0" smtClean="0"/>
              <a:t>June 2021 </a:t>
            </a:r>
            <a:r>
              <a:rPr lang="en-GB" sz="1600" dirty="0"/>
              <a:t>and the short term priorities and flagship work </a:t>
            </a:r>
            <a:r>
              <a:rPr lang="en-GB" sz="1600" dirty="0" smtClean="0"/>
              <a:t>projects </a:t>
            </a:r>
            <a:r>
              <a:rPr lang="en-GB" sz="1600" dirty="0"/>
              <a:t>as a system were agreed via the People Board, ICS </a:t>
            </a:r>
            <a:r>
              <a:rPr lang="en-GB" sz="1600" dirty="0" smtClean="0"/>
              <a:t>Exec </a:t>
            </a:r>
            <a:r>
              <a:rPr lang="en-GB" sz="1600" dirty="0"/>
              <a:t>and </a:t>
            </a:r>
            <a:r>
              <a:rPr lang="en-GB" sz="1600" dirty="0" smtClean="0"/>
              <a:t>ICS </a:t>
            </a:r>
            <a:r>
              <a:rPr lang="en-GB" sz="1600" dirty="0"/>
              <a:t>Partnership; the longer term strategic workforce pieces can still be developed and modified by system partners, it is not fixed. The priorities in the NWL People Plan have been aligned with the national people plan and the current ICS plans</a:t>
            </a:r>
            <a:r>
              <a:rPr lang="en-GB" sz="1600" dirty="0" smtClean="0"/>
              <a:t>.</a:t>
            </a:r>
            <a:endParaRPr lang="en-GB" sz="1600" dirty="0"/>
          </a:p>
        </p:txBody>
      </p:sp>
    </p:spTree>
    <p:extLst>
      <p:ext uri="{BB962C8B-B14F-4D97-AF65-F5344CB8AC3E}">
        <p14:creationId xmlns:p14="http://schemas.microsoft.com/office/powerpoint/2010/main" val="36435883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7150</TotalTime>
  <Words>7624</Words>
  <Application>Microsoft Office PowerPoint</Application>
  <PresentationFormat>Widescreen</PresentationFormat>
  <Paragraphs>786</Paragraphs>
  <Slides>37</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MS PGothic</vt:lpstr>
      <vt:lpstr>Arial</vt:lpstr>
      <vt:lpstr>Calibri</vt:lpstr>
      <vt:lpstr>Courier New</vt:lpstr>
      <vt:lpstr>Symbol</vt:lpstr>
      <vt:lpstr>Times New Roman</vt:lpstr>
      <vt:lpstr>Wingdings</vt:lpstr>
      <vt:lpstr>Office Theme</vt:lpstr>
      <vt:lpstr>PowerPoint Presentation</vt:lpstr>
      <vt:lpstr>Contents </vt:lpstr>
      <vt:lpstr>PowerPoint Presentation</vt:lpstr>
      <vt:lpstr>Performance: Core Workforce KPIs</vt:lpstr>
      <vt:lpstr>Performance Trends</vt:lpstr>
      <vt:lpstr>Performance Trends</vt:lpstr>
      <vt:lpstr>Underlying reasons for performance that requires improvement</vt:lpstr>
      <vt:lpstr>Underlying reasons for performance that requires improvement</vt:lpstr>
      <vt:lpstr>PowerPoint Presentation</vt:lpstr>
      <vt:lpstr>Current achievements </vt:lpstr>
      <vt:lpstr>NWL People Plan Progress Update: we are ‘on track’ against the milestones set against current projects </vt:lpstr>
      <vt:lpstr>Primary Care Workforce Update This is our current baseline and we are conscious of the need to finalise and implement the longer-term strategy that will make a difference in outcomes  </vt:lpstr>
      <vt:lpstr>A summary of next steps for Primary Care workforce plans</vt:lpstr>
      <vt:lpstr>PowerPoint Presentation</vt:lpstr>
      <vt:lpstr>People Plan on a Page: next steps and future initiatives As we implement our plans we will meet with our partners to align approaches with Social Care and Local Authorities; a Social Care representative is being invited to become a member of the NWL People Board </vt:lpstr>
      <vt:lpstr>PowerPoint Presentation</vt:lpstr>
      <vt:lpstr>ICS People Function 4 preparatory actions are underway and to be completed by the end of March 2021/22 to support delivery of 10 people functions</vt:lpstr>
      <vt:lpstr>PowerPoint Presentation</vt:lpstr>
      <vt:lpstr>Developing the ICS Workforce Update</vt:lpstr>
      <vt:lpstr>PowerPoint Presentation</vt:lpstr>
      <vt:lpstr>Appendices</vt:lpstr>
      <vt:lpstr>Appendix 1: NWL People Performance </vt:lpstr>
      <vt:lpstr>PowerPoint Presentation</vt:lpstr>
      <vt:lpstr>PowerPoint Presentation</vt:lpstr>
      <vt:lpstr>PowerPoint Presentation</vt:lpstr>
      <vt:lpstr>Appendix 2: NWL People Plan Highlight Reports</vt:lpstr>
      <vt:lpstr>CARE: We have a healthy and engaged workforce </vt:lpstr>
      <vt:lpstr>LEAD: We care and staff report positive experiences</vt:lpstr>
      <vt:lpstr>INCLUDE: We are inclusive and succeed because of our differences</vt:lpstr>
      <vt:lpstr>GROW: We have the capacity to deliver great care</vt:lpstr>
      <vt:lpstr>TRANSFORM: We have the skills to deliver 21st century care</vt:lpstr>
      <vt:lpstr>ENABLE: We support organisations to make the transition to operate as part of a single system</vt:lpstr>
      <vt:lpstr>Appendix 3: ICS People Function Development</vt:lpstr>
      <vt:lpstr>Workforce Governance will be reviewed following readiness of ICS People Function </vt:lpstr>
      <vt:lpstr>Using the System Development Tool, it outlines key design features which should be in place: </vt:lpstr>
      <vt:lpstr>Using the System Development Tool, it outlines key design features which should be in place: </vt:lpstr>
      <vt:lpstr>10 outcomes-based functions</vt:lpstr>
    </vt:vector>
  </TitlesOfParts>
  <Company>NWLCCCG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title slide</dc:title>
  <dc:creator>Jessica Abrey</dc:creator>
  <cp:lastModifiedBy>Lindsey Waddell</cp:lastModifiedBy>
  <cp:revision>299</cp:revision>
  <dcterms:created xsi:type="dcterms:W3CDTF">2021-05-11T15:23:49Z</dcterms:created>
  <dcterms:modified xsi:type="dcterms:W3CDTF">2021-11-25T08:28:41Z</dcterms:modified>
</cp:coreProperties>
</file>